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4"/>
  </p:notesMasterIdLst>
  <p:handoutMasterIdLst>
    <p:handoutMasterId r:id="rId35"/>
  </p:handoutMasterIdLst>
  <p:sldIdLst>
    <p:sldId id="1658" r:id="rId2"/>
    <p:sldId id="1656" r:id="rId3"/>
    <p:sldId id="1657" r:id="rId4"/>
    <p:sldId id="1636" r:id="rId5"/>
    <p:sldId id="1637" r:id="rId6"/>
    <p:sldId id="1638" r:id="rId7"/>
    <p:sldId id="1626" r:id="rId8"/>
    <p:sldId id="1639" r:id="rId9"/>
    <p:sldId id="1665" r:id="rId10"/>
    <p:sldId id="1666" r:id="rId11"/>
    <p:sldId id="1667" r:id="rId12"/>
    <p:sldId id="1668" r:id="rId13"/>
    <p:sldId id="1669" r:id="rId14"/>
    <p:sldId id="1644" r:id="rId15"/>
    <p:sldId id="1652" r:id="rId16"/>
    <p:sldId id="1670" r:id="rId17"/>
    <p:sldId id="1635" r:id="rId18"/>
    <p:sldId id="1654" r:id="rId19"/>
    <p:sldId id="1662" r:id="rId20"/>
    <p:sldId id="1642" r:id="rId21"/>
    <p:sldId id="1661" r:id="rId22"/>
    <p:sldId id="1664" r:id="rId23"/>
    <p:sldId id="1660" r:id="rId24"/>
    <p:sldId id="1633" r:id="rId25"/>
    <p:sldId id="1653" r:id="rId26"/>
    <p:sldId id="1650" r:id="rId27"/>
    <p:sldId id="1651" r:id="rId28"/>
    <p:sldId id="1663" r:id="rId29"/>
    <p:sldId id="1628" r:id="rId30"/>
    <p:sldId id="1655" r:id="rId31"/>
    <p:sldId id="1673" r:id="rId32"/>
    <p:sldId id="1674" r:id="rId33"/>
  </p:sldIdLst>
  <p:sldSz cx="9906000" cy="6858000" type="A4"/>
  <p:notesSz cx="6797675" cy="9926638"/>
  <p:defaultTextStyle>
    <a:defPPr>
      <a:defRPr lang="en-US"/>
    </a:defPPr>
    <a:lvl1pPr algn="l" defTabSz="455613" rtl="0" fontAlgn="base">
      <a:spcBef>
        <a:spcPct val="0"/>
      </a:spcBef>
      <a:spcAft>
        <a:spcPct val="0"/>
      </a:spcAft>
      <a:defRPr kumimoji="1" kern="1200">
        <a:solidFill>
          <a:schemeClr val="tx1"/>
        </a:solidFill>
        <a:latin typeface="Arial" charset="0"/>
        <a:ea typeface="ＭＳ Ｐゴシック" charset="-128"/>
        <a:cs typeface="+mn-cs"/>
      </a:defRPr>
    </a:lvl1pPr>
    <a:lvl2pPr marL="455613" indent="1588" algn="l" defTabSz="455613" rtl="0" fontAlgn="base">
      <a:spcBef>
        <a:spcPct val="0"/>
      </a:spcBef>
      <a:spcAft>
        <a:spcPct val="0"/>
      </a:spcAft>
      <a:defRPr kumimoji="1" kern="1200">
        <a:solidFill>
          <a:schemeClr val="tx1"/>
        </a:solidFill>
        <a:latin typeface="Arial" charset="0"/>
        <a:ea typeface="ＭＳ Ｐゴシック" charset="-128"/>
        <a:cs typeface="+mn-cs"/>
      </a:defRPr>
    </a:lvl2pPr>
    <a:lvl3pPr marL="912813" indent="1588" algn="l" defTabSz="455613" rtl="0" fontAlgn="base">
      <a:spcBef>
        <a:spcPct val="0"/>
      </a:spcBef>
      <a:spcAft>
        <a:spcPct val="0"/>
      </a:spcAft>
      <a:defRPr kumimoji="1" kern="1200">
        <a:solidFill>
          <a:schemeClr val="tx1"/>
        </a:solidFill>
        <a:latin typeface="Arial" charset="0"/>
        <a:ea typeface="ＭＳ Ｐゴシック" charset="-128"/>
        <a:cs typeface="+mn-cs"/>
      </a:defRPr>
    </a:lvl3pPr>
    <a:lvl4pPr marL="1370013" indent="1588" algn="l" defTabSz="455613" rtl="0" fontAlgn="base">
      <a:spcBef>
        <a:spcPct val="0"/>
      </a:spcBef>
      <a:spcAft>
        <a:spcPct val="0"/>
      </a:spcAft>
      <a:defRPr kumimoji="1" kern="1200">
        <a:solidFill>
          <a:schemeClr val="tx1"/>
        </a:solidFill>
        <a:latin typeface="Arial" charset="0"/>
        <a:ea typeface="ＭＳ Ｐゴシック" charset="-128"/>
        <a:cs typeface="+mn-cs"/>
      </a:defRPr>
    </a:lvl4pPr>
    <a:lvl5pPr marL="1827213" indent="1588" algn="l" defTabSz="455613"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99">
          <p15:clr>
            <a:srgbClr val="A4A3A4"/>
          </p15:clr>
        </p15:guide>
        <p15:guide id="2" pos="3122">
          <p15:clr>
            <a:srgbClr val="A4A3A4"/>
          </p15:clr>
        </p15:guide>
        <p15:guide id="3" pos="3116">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6699"/>
    <a:srgbClr val="FF6600"/>
    <a:srgbClr val="FFCCCC"/>
    <a:srgbClr val="99FF99"/>
    <a:srgbClr val="CCECFF"/>
    <a:srgbClr val="CCFFCC"/>
    <a:srgbClr val="CCFF99"/>
    <a:srgbClr val="FF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02" autoAdjust="0"/>
    <p:restoredTop sz="99705" autoAdjust="0"/>
  </p:normalViewPr>
  <p:slideViewPr>
    <p:cSldViewPr snapToGrid="0">
      <p:cViewPr varScale="1">
        <p:scale>
          <a:sx n="114" d="100"/>
          <a:sy n="114" d="100"/>
        </p:scale>
        <p:origin x="1566" y="90"/>
      </p:cViewPr>
      <p:guideLst>
        <p:guide orient="horz" pos="2199"/>
        <p:guide pos="3122"/>
        <p:guide pos="31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p:cViewPr varScale="1">
        <p:scale>
          <a:sx n="83" d="100"/>
          <a:sy n="83" d="100"/>
        </p:scale>
        <p:origin x="-2328" y="-90"/>
      </p:cViewPr>
      <p:guideLst>
        <p:guide orient="horz" pos="3131"/>
        <p:guide pos="2144"/>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45447" cy="496253"/>
          </a:xfrm>
          <a:prstGeom prst="rect">
            <a:avLst/>
          </a:prstGeom>
        </p:spPr>
        <p:txBody>
          <a:bodyPr vert="horz" lIns="93123" tIns="46562" rIns="93123" bIns="46562" rtlCol="0"/>
          <a:lstStyle>
            <a:lvl1pPr algn="l" defTabSz="456407" fontAlgn="auto">
              <a:spcBef>
                <a:spcPts val="0"/>
              </a:spcBef>
              <a:spcAft>
                <a:spcPts val="0"/>
              </a:spcAft>
              <a:defRPr kumimoji="0" sz="1200">
                <a:latin typeface="+mn-lt"/>
                <a:ea typeface="+mn-ea"/>
              </a:defRPr>
            </a:lvl1pPr>
          </a:lstStyle>
          <a:p>
            <a:pPr>
              <a:defRPr/>
            </a:pPr>
            <a:endParaRPr lang="en-US"/>
          </a:p>
        </p:txBody>
      </p:sp>
      <p:sp>
        <p:nvSpPr>
          <p:cNvPr id="3" name="Date Placeholder 2"/>
          <p:cNvSpPr>
            <a:spLocks noGrp="1"/>
          </p:cNvSpPr>
          <p:nvPr>
            <p:ph type="dt" sz="quarter" idx="1"/>
          </p:nvPr>
        </p:nvSpPr>
        <p:spPr>
          <a:xfrm>
            <a:off x="3850646" y="0"/>
            <a:ext cx="2945447" cy="496253"/>
          </a:xfrm>
          <a:prstGeom prst="rect">
            <a:avLst/>
          </a:prstGeom>
        </p:spPr>
        <p:txBody>
          <a:bodyPr vert="horz" lIns="93123" tIns="46562" rIns="93123" bIns="46562" rtlCol="0"/>
          <a:lstStyle>
            <a:lvl1pPr algn="r" defTabSz="456407" fontAlgn="auto">
              <a:spcBef>
                <a:spcPts val="0"/>
              </a:spcBef>
              <a:spcAft>
                <a:spcPts val="0"/>
              </a:spcAft>
              <a:defRPr kumimoji="0" sz="1200">
                <a:latin typeface="+mn-lt"/>
                <a:ea typeface="+mn-ea"/>
              </a:defRPr>
            </a:lvl1pPr>
          </a:lstStyle>
          <a:p>
            <a:pPr>
              <a:defRPr/>
            </a:pPr>
            <a:fld id="{7304B2C3-A54E-4389-8DB3-747A379CAF09}" type="datetime1">
              <a:rPr lang="ja-JP" altLang="en-US"/>
              <a:pPr>
                <a:defRPr/>
              </a:pPr>
              <a:t>2016/9/23</a:t>
            </a:fld>
            <a:endParaRPr lang="en-US"/>
          </a:p>
        </p:txBody>
      </p:sp>
      <p:sp>
        <p:nvSpPr>
          <p:cNvPr id="4" name="Footer Placeholder 3"/>
          <p:cNvSpPr>
            <a:spLocks noGrp="1"/>
          </p:cNvSpPr>
          <p:nvPr>
            <p:ph type="ftr" sz="quarter" idx="2"/>
          </p:nvPr>
        </p:nvSpPr>
        <p:spPr>
          <a:xfrm>
            <a:off x="5" y="9428801"/>
            <a:ext cx="2945447" cy="496252"/>
          </a:xfrm>
          <a:prstGeom prst="rect">
            <a:avLst/>
          </a:prstGeom>
        </p:spPr>
        <p:txBody>
          <a:bodyPr vert="horz" lIns="93123" tIns="46562" rIns="93123" bIns="46562" rtlCol="0" anchor="b"/>
          <a:lstStyle>
            <a:lvl1pPr algn="l" defTabSz="456407" fontAlgn="auto">
              <a:spcBef>
                <a:spcPts val="0"/>
              </a:spcBef>
              <a:spcAft>
                <a:spcPts val="0"/>
              </a:spcAft>
              <a:defRPr kumimoji="0"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50646" y="9428801"/>
            <a:ext cx="2945447" cy="496252"/>
          </a:xfrm>
          <a:prstGeom prst="rect">
            <a:avLst/>
          </a:prstGeom>
        </p:spPr>
        <p:txBody>
          <a:bodyPr vert="horz" lIns="93123" tIns="46562" rIns="93123" bIns="46562" rtlCol="0" anchor="b"/>
          <a:lstStyle>
            <a:lvl1pPr algn="r" defTabSz="456407" fontAlgn="auto">
              <a:spcBef>
                <a:spcPts val="0"/>
              </a:spcBef>
              <a:spcAft>
                <a:spcPts val="0"/>
              </a:spcAft>
              <a:defRPr kumimoji="0" sz="1200">
                <a:latin typeface="+mn-lt"/>
                <a:ea typeface="+mn-ea"/>
              </a:defRPr>
            </a:lvl1pPr>
          </a:lstStyle>
          <a:p>
            <a:pPr>
              <a:defRPr/>
            </a:pPr>
            <a:fld id="{0E9456E4-0EB9-4FF3-8306-E2CDCEE4071A}" type="slidenum">
              <a:rPr lang="en-US"/>
              <a:pPr>
                <a:defRPr/>
              </a:pPr>
              <a:t>‹#›</a:t>
            </a:fld>
            <a:endParaRPr lang="en-US"/>
          </a:p>
        </p:txBody>
      </p:sp>
    </p:spTree>
    <p:extLst>
      <p:ext uri="{BB962C8B-B14F-4D97-AF65-F5344CB8AC3E}">
        <p14:creationId xmlns:p14="http://schemas.microsoft.com/office/powerpoint/2010/main" val="965596882"/>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45447" cy="496253"/>
          </a:xfrm>
          <a:prstGeom prst="rect">
            <a:avLst/>
          </a:prstGeom>
        </p:spPr>
        <p:txBody>
          <a:bodyPr vert="horz" lIns="93123" tIns="46562" rIns="93123" bIns="46562" rtlCol="0"/>
          <a:lstStyle>
            <a:lvl1pPr algn="l" defTabSz="456407" fontAlgn="auto">
              <a:spcBef>
                <a:spcPts val="0"/>
              </a:spcBef>
              <a:spcAft>
                <a:spcPts val="0"/>
              </a:spcAft>
              <a:defRPr kumimoji="0" sz="1200">
                <a:latin typeface="+mn-lt"/>
                <a:ea typeface="+mn-ea"/>
              </a:defRPr>
            </a:lvl1pPr>
          </a:lstStyle>
          <a:p>
            <a:pPr>
              <a:defRPr/>
            </a:pPr>
            <a:endParaRPr lang="en-US"/>
          </a:p>
        </p:txBody>
      </p:sp>
      <p:sp>
        <p:nvSpPr>
          <p:cNvPr id="3" name="Date Placeholder 2"/>
          <p:cNvSpPr>
            <a:spLocks noGrp="1"/>
          </p:cNvSpPr>
          <p:nvPr>
            <p:ph type="dt" idx="1"/>
          </p:nvPr>
        </p:nvSpPr>
        <p:spPr>
          <a:xfrm>
            <a:off x="3850646" y="0"/>
            <a:ext cx="2945447" cy="496253"/>
          </a:xfrm>
          <a:prstGeom prst="rect">
            <a:avLst/>
          </a:prstGeom>
        </p:spPr>
        <p:txBody>
          <a:bodyPr vert="horz" lIns="93123" tIns="46562" rIns="93123" bIns="46562" rtlCol="0"/>
          <a:lstStyle>
            <a:lvl1pPr algn="r" defTabSz="456407" fontAlgn="auto">
              <a:spcBef>
                <a:spcPts val="0"/>
              </a:spcBef>
              <a:spcAft>
                <a:spcPts val="0"/>
              </a:spcAft>
              <a:defRPr kumimoji="0" sz="1200">
                <a:latin typeface="+mn-lt"/>
                <a:ea typeface="+mn-ea"/>
              </a:defRPr>
            </a:lvl1pPr>
          </a:lstStyle>
          <a:p>
            <a:pPr>
              <a:defRPr/>
            </a:pPr>
            <a:fld id="{B11BC9E2-8810-48AE-94D5-F9193998D994}" type="datetime1">
              <a:rPr lang="ja-JP" altLang="en-US"/>
              <a:pPr>
                <a:defRPr/>
              </a:pPr>
              <a:t>2016/9/23</a:t>
            </a:fld>
            <a:endParaRPr lang="en-US"/>
          </a:p>
        </p:txBody>
      </p:sp>
      <p:sp>
        <p:nvSpPr>
          <p:cNvPr id="4" name="Slide Image Placeholder 3"/>
          <p:cNvSpPr>
            <a:spLocks noGrp="1" noRot="1" noChangeAspect="1"/>
          </p:cNvSpPr>
          <p:nvPr>
            <p:ph type="sldImg" idx="2"/>
          </p:nvPr>
        </p:nvSpPr>
        <p:spPr>
          <a:xfrm>
            <a:off x="709613" y="742950"/>
            <a:ext cx="5378450" cy="3722688"/>
          </a:xfrm>
          <a:prstGeom prst="rect">
            <a:avLst/>
          </a:prstGeom>
          <a:noFill/>
          <a:ln w="12700">
            <a:solidFill>
              <a:prstClr val="black"/>
            </a:solidFill>
          </a:ln>
        </p:spPr>
        <p:txBody>
          <a:bodyPr vert="horz" lIns="93123" tIns="46562" rIns="93123" bIns="46562" rtlCol="0" anchor="ctr"/>
          <a:lstStyle/>
          <a:p>
            <a:pPr lvl="0"/>
            <a:endParaRPr lang="en-US" noProof="0"/>
          </a:p>
        </p:txBody>
      </p:sp>
      <p:sp>
        <p:nvSpPr>
          <p:cNvPr id="5" name="Notes Placeholder 4"/>
          <p:cNvSpPr>
            <a:spLocks noGrp="1"/>
          </p:cNvSpPr>
          <p:nvPr>
            <p:ph type="body" sz="quarter" idx="3"/>
          </p:nvPr>
        </p:nvSpPr>
        <p:spPr>
          <a:xfrm>
            <a:off x="680085" y="4715194"/>
            <a:ext cx="5437506" cy="4466274"/>
          </a:xfrm>
          <a:prstGeom prst="rect">
            <a:avLst/>
          </a:prstGeom>
        </p:spPr>
        <p:txBody>
          <a:bodyPr vert="horz" lIns="93123" tIns="46562" rIns="93123" bIns="465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5" y="9428801"/>
            <a:ext cx="2945447" cy="496252"/>
          </a:xfrm>
          <a:prstGeom prst="rect">
            <a:avLst/>
          </a:prstGeom>
        </p:spPr>
        <p:txBody>
          <a:bodyPr vert="horz" lIns="93123" tIns="46562" rIns="93123" bIns="46562" rtlCol="0" anchor="b"/>
          <a:lstStyle>
            <a:lvl1pPr algn="l" defTabSz="456407" fontAlgn="auto">
              <a:spcBef>
                <a:spcPts val="0"/>
              </a:spcBef>
              <a:spcAft>
                <a:spcPts val="0"/>
              </a:spcAft>
              <a:defRPr kumimoji="0"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50646" y="9428801"/>
            <a:ext cx="2945447" cy="496252"/>
          </a:xfrm>
          <a:prstGeom prst="rect">
            <a:avLst/>
          </a:prstGeom>
        </p:spPr>
        <p:txBody>
          <a:bodyPr vert="horz" lIns="93123" tIns="46562" rIns="93123" bIns="46562" rtlCol="0" anchor="b"/>
          <a:lstStyle>
            <a:lvl1pPr algn="r" defTabSz="456407" fontAlgn="auto">
              <a:spcBef>
                <a:spcPts val="0"/>
              </a:spcBef>
              <a:spcAft>
                <a:spcPts val="0"/>
              </a:spcAft>
              <a:defRPr kumimoji="0" sz="1200">
                <a:latin typeface="+mn-lt"/>
                <a:ea typeface="+mn-ea"/>
              </a:defRPr>
            </a:lvl1pPr>
          </a:lstStyle>
          <a:p>
            <a:pPr>
              <a:defRPr/>
            </a:pPr>
            <a:fld id="{DACA7B81-CC43-4AF3-8104-55E575BF8EED}" type="slidenum">
              <a:rPr lang="en-US"/>
              <a:pPr>
                <a:defRPr/>
              </a:pPr>
              <a:t>‹#›</a:t>
            </a:fld>
            <a:endParaRPr lang="en-US"/>
          </a:p>
        </p:txBody>
      </p:sp>
    </p:spTree>
    <p:extLst>
      <p:ext uri="{BB962C8B-B14F-4D97-AF65-F5344CB8AC3E}">
        <p14:creationId xmlns:p14="http://schemas.microsoft.com/office/powerpoint/2010/main" val="1843047331"/>
      </p:ext>
    </p:extLst>
  </p:cSld>
  <p:clrMap bg1="lt1" tx1="dk1" bg2="lt2" tx2="dk2" accent1="accent1" accent2="accent2" accent3="accent3" accent4="accent4" accent5="accent5" accent6="accent6" hlink="hlink" folHlink="folHlink"/>
  <p:hf hdr="0"/>
  <p:notesStyle>
    <a:lvl1pPr algn="l" defTabSz="455613" rtl="0" eaLnBrk="0" fontAlgn="base" hangingPunct="0">
      <a:spcBef>
        <a:spcPct val="30000"/>
      </a:spcBef>
      <a:spcAft>
        <a:spcPct val="0"/>
      </a:spcAft>
      <a:defRPr sz="1200" kern="1200">
        <a:solidFill>
          <a:schemeClr val="tx1"/>
        </a:solidFill>
        <a:latin typeface="+mn-lt"/>
        <a:ea typeface="+mn-ea"/>
        <a:cs typeface="+mn-cs"/>
      </a:defRPr>
    </a:lvl1pPr>
    <a:lvl2pPr marL="455613" algn="l" defTabSz="455613" rtl="0" eaLnBrk="0" fontAlgn="base" hangingPunct="0">
      <a:spcBef>
        <a:spcPct val="30000"/>
      </a:spcBef>
      <a:spcAft>
        <a:spcPct val="0"/>
      </a:spcAft>
      <a:defRPr sz="1200" kern="1200">
        <a:solidFill>
          <a:schemeClr val="tx1"/>
        </a:solidFill>
        <a:latin typeface="+mn-lt"/>
        <a:ea typeface="+mn-ea"/>
        <a:cs typeface="+mn-cs"/>
      </a:defRPr>
    </a:lvl2pPr>
    <a:lvl3pPr marL="912813" algn="l" defTabSz="455613" rtl="0" eaLnBrk="0" fontAlgn="base" hangingPunct="0">
      <a:spcBef>
        <a:spcPct val="30000"/>
      </a:spcBef>
      <a:spcAft>
        <a:spcPct val="0"/>
      </a:spcAft>
      <a:defRPr sz="1200" kern="1200">
        <a:solidFill>
          <a:schemeClr val="tx1"/>
        </a:solidFill>
        <a:latin typeface="+mn-lt"/>
        <a:ea typeface="+mn-ea"/>
        <a:cs typeface="+mn-cs"/>
      </a:defRPr>
    </a:lvl3pPr>
    <a:lvl4pPr marL="1370013" algn="l" defTabSz="455613" rtl="0" eaLnBrk="0" fontAlgn="base" hangingPunct="0">
      <a:spcBef>
        <a:spcPct val="30000"/>
      </a:spcBef>
      <a:spcAft>
        <a:spcPct val="0"/>
      </a:spcAft>
      <a:defRPr sz="1200" kern="1200">
        <a:solidFill>
          <a:schemeClr val="tx1"/>
        </a:solidFill>
        <a:latin typeface="+mn-lt"/>
        <a:ea typeface="+mn-ea"/>
        <a:cs typeface="+mn-cs"/>
      </a:defRPr>
    </a:lvl4pPr>
    <a:lvl5pPr marL="1827213" algn="l" defTabSz="455613" rtl="0" eaLnBrk="0" fontAlgn="base" hangingPunct="0">
      <a:spcBef>
        <a:spcPct val="30000"/>
      </a:spcBef>
      <a:spcAft>
        <a:spcPct val="0"/>
      </a:spcAft>
      <a:defRPr sz="1200" kern="1200">
        <a:solidFill>
          <a:schemeClr val="tx1"/>
        </a:solidFill>
        <a:latin typeface="+mn-lt"/>
        <a:ea typeface="+mn-ea"/>
        <a:cs typeface="+mn-cs"/>
      </a:defRPr>
    </a:lvl5pPr>
    <a:lvl6pPr marL="2285669" algn="l" defTabSz="457133" rtl="0" eaLnBrk="1" latinLnBrk="0" hangingPunct="1">
      <a:defRPr sz="1200" kern="1200">
        <a:solidFill>
          <a:schemeClr val="tx1"/>
        </a:solidFill>
        <a:latin typeface="+mn-lt"/>
        <a:ea typeface="+mn-ea"/>
        <a:cs typeface="+mn-cs"/>
      </a:defRPr>
    </a:lvl6pPr>
    <a:lvl7pPr marL="2742803" algn="l" defTabSz="457133" rtl="0" eaLnBrk="1" latinLnBrk="0" hangingPunct="1">
      <a:defRPr sz="1200" kern="1200">
        <a:solidFill>
          <a:schemeClr val="tx1"/>
        </a:solidFill>
        <a:latin typeface="+mn-lt"/>
        <a:ea typeface="+mn-ea"/>
        <a:cs typeface="+mn-cs"/>
      </a:defRPr>
    </a:lvl7pPr>
    <a:lvl8pPr marL="3199936" algn="l" defTabSz="457133" rtl="0" eaLnBrk="1" latinLnBrk="0" hangingPunct="1">
      <a:defRPr sz="1200" kern="1200">
        <a:solidFill>
          <a:schemeClr val="tx1"/>
        </a:solidFill>
        <a:latin typeface="+mn-lt"/>
        <a:ea typeface="+mn-ea"/>
        <a:cs typeface="+mn-cs"/>
      </a:defRPr>
    </a:lvl8pPr>
    <a:lvl9pPr marL="3657070" algn="l" defTabSz="45713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14338"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14339"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47" fontAlgn="base">
              <a:spcBef>
                <a:spcPct val="0"/>
              </a:spcBef>
              <a:spcAft>
                <a:spcPct val="0"/>
              </a:spcAft>
              <a:defRPr/>
            </a:pPr>
            <a:fld id="{A62F9C87-4B8A-48CF-BD2C-4D9DF9B07503}" type="datetime1">
              <a:rPr lang="ja-JP" altLang="en-US"/>
              <a:pPr defTabSz="454847" fontAlgn="base">
                <a:spcBef>
                  <a:spcPct val="0"/>
                </a:spcBef>
                <a:spcAft>
                  <a:spcPct val="0"/>
                </a:spcAft>
                <a:defRPr/>
              </a:pPr>
              <a:t>2016/9/23</a:t>
            </a:fld>
            <a:endParaRPr lang="en-US" altLang="ja-JP">
              <a:ea typeface="HGP創英角ｺﾞｼｯｸUB" pitchFamily="50" charset="-128"/>
            </a:endParaRPr>
          </a:p>
        </p:txBody>
      </p:sp>
      <p:sp>
        <p:nvSpPr>
          <p:cNvPr id="14340"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47" fontAlgn="base">
              <a:spcBef>
                <a:spcPct val="0"/>
              </a:spcBef>
              <a:spcAft>
                <a:spcPct val="0"/>
              </a:spcAft>
              <a:defRPr/>
            </a:pPr>
            <a:endParaRPr lang="en-US" altLang="ja-JP" smtClean="0">
              <a:ea typeface="HGP創英角ｺﾞｼｯｸUB" pitchFamily="50" charset="-128"/>
            </a:endParaRPr>
          </a:p>
        </p:txBody>
      </p:sp>
      <p:sp>
        <p:nvSpPr>
          <p:cNvPr id="14341"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47" fontAlgn="base">
              <a:spcBef>
                <a:spcPct val="0"/>
              </a:spcBef>
              <a:spcAft>
                <a:spcPct val="0"/>
              </a:spcAft>
              <a:defRPr/>
            </a:pPr>
            <a:fld id="{17B48DC3-9106-49C8-864A-38C5414A64D5}" type="slidenum">
              <a:rPr lang="en-US" altLang="ja-JP">
                <a:ea typeface="HGP創英角ｺﾞｼｯｸUB" pitchFamily="50" charset="-128"/>
              </a:rPr>
              <a:pPr defTabSz="454847" fontAlgn="base">
                <a:spcBef>
                  <a:spcPct val="0"/>
                </a:spcBef>
                <a:spcAft>
                  <a:spcPct val="0"/>
                </a:spcAft>
                <a:defRPr/>
              </a:pPr>
              <a:t>1</a:t>
            </a:fld>
            <a:endParaRPr lang="en-US" altLang="ja-JP">
              <a:ea typeface="HGP創英角ｺﾞｼｯｸUB" pitchFamily="50" charset="-128"/>
            </a:endParaRPr>
          </a:p>
        </p:txBody>
      </p:sp>
    </p:spTree>
    <p:extLst>
      <p:ext uri="{BB962C8B-B14F-4D97-AF65-F5344CB8AC3E}">
        <p14:creationId xmlns:p14="http://schemas.microsoft.com/office/powerpoint/2010/main" val="1430955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dirty="0"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15</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16</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17</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51" fontAlgn="base">
              <a:spcBef>
                <a:spcPct val="0"/>
              </a:spcBef>
              <a:spcAft>
                <a:spcPct val="0"/>
              </a:spcAft>
              <a:defRPr/>
            </a:pPr>
            <a:fld id="{F721A651-4CC7-46AB-8F7C-C38884E1B7C7}" type="datetime1">
              <a:rPr lang="ja-JP" altLang="en-US">
                <a:solidFill>
                  <a:prstClr val="black"/>
                </a:solidFill>
              </a:rPr>
              <a:pPr defTabSz="454851"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51"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51"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51" fontAlgn="base">
                <a:spcBef>
                  <a:spcPct val="0"/>
                </a:spcBef>
                <a:spcAft>
                  <a:spcPct val="0"/>
                </a:spcAft>
                <a:defRPr/>
              </a:pPr>
              <a:t>18</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51" fontAlgn="base">
              <a:spcBef>
                <a:spcPct val="0"/>
              </a:spcBef>
              <a:spcAft>
                <a:spcPct val="0"/>
              </a:spcAft>
              <a:defRPr/>
            </a:pPr>
            <a:fld id="{F721A651-4CC7-46AB-8F7C-C38884E1B7C7}" type="datetime1">
              <a:rPr lang="ja-JP" altLang="en-US">
                <a:solidFill>
                  <a:prstClr val="black"/>
                </a:solidFill>
              </a:rPr>
              <a:pPr defTabSz="454851"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51"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51"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51" fontAlgn="base">
                <a:spcBef>
                  <a:spcPct val="0"/>
                </a:spcBef>
                <a:spcAft>
                  <a:spcPct val="0"/>
                </a:spcAft>
                <a:defRPr/>
              </a:pPr>
              <a:t>19</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51" fontAlgn="base">
              <a:spcBef>
                <a:spcPct val="0"/>
              </a:spcBef>
              <a:spcAft>
                <a:spcPct val="0"/>
              </a:spcAft>
              <a:defRPr/>
            </a:pPr>
            <a:fld id="{F721A651-4CC7-46AB-8F7C-C38884E1B7C7}" type="datetime1">
              <a:rPr lang="ja-JP" altLang="en-US">
                <a:solidFill>
                  <a:prstClr val="black"/>
                </a:solidFill>
              </a:rPr>
              <a:pPr defTabSz="454851"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51"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51"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51" fontAlgn="base">
                <a:spcBef>
                  <a:spcPct val="0"/>
                </a:spcBef>
                <a:spcAft>
                  <a:spcPct val="0"/>
                </a:spcAft>
                <a:defRPr/>
              </a:pPr>
              <a:t>20</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21</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22</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23</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24</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7</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25</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759" fontAlgn="base">
              <a:spcBef>
                <a:spcPct val="0"/>
              </a:spcBef>
              <a:spcAft>
                <a:spcPct val="0"/>
              </a:spcAft>
              <a:defRPr/>
            </a:pPr>
            <a:fld id="{F721A651-4CC7-46AB-8F7C-C38884E1B7C7}" type="datetime1">
              <a:rPr lang="ja-JP" altLang="en-US">
                <a:solidFill>
                  <a:prstClr val="black"/>
                </a:solidFill>
              </a:rPr>
              <a:pPr defTabSz="454759"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759"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759"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759" fontAlgn="base">
                <a:spcBef>
                  <a:spcPct val="0"/>
                </a:spcBef>
                <a:spcAft>
                  <a:spcPct val="0"/>
                </a:spcAft>
                <a:defRPr/>
              </a:pPr>
              <a:t>26</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4FF92376-89EE-4331-9A29-673455853655}" type="slidenum">
              <a:rPr lang="en-US" altLang="ja-JP">
                <a:solidFill>
                  <a:prstClr val="black"/>
                </a:solidFill>
                <a:ea typeface="HGP創英角ｺﾞｼｯｸUB" pitchFamily="50" charset="-128"/>
              </a:rPr>
              <a:pPr defTabSz="454805" fontAlgn="base">
                <a:spcBef>
                  <a:spcPct val="0"/>
                </a:spcBef>
                <a:spcAft>
                  <a:spcPct val="0"/>
                </a:spcAft>
                <a:defRPr/>
              </a:pPr>
              <a:t>27</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1348816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4FF92376-89EE-4331-9A29-673455853655}" type="slidenum">
              <a:rPr lang="en-US" altLang="ja-JP">
                <a:solidFill>
                  <a:prstClr val="black"/>
                </a:solidFill>
                <a:ea typeface="HGP創英角ｺﾞｼｯｸUB" pitchFamily="50" charset="-128"/>
              </a:rPr>
              <a:pPr defTabSz="454805" fontAlgn="base">
                <a:spcBef>
                  <a:spcPct val="0"/>
                </a:spcBef>
                <a:spcAft>
                  <a:spcPct val="0"/>
                </a:spcAft>
                <a:defRPr/>
              </a:pPr>
              <a:t>28</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3598426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8</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9</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10</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11</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12</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13</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277506"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277507" name="日付プレースホルダー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454805" fontAlgn="base">
              <a:spcBef>
                <a:spcPct val="0"/>
              </a:spcBef>
              <a:spcAft>
                <a:spcPct val="0"/>
              </a:spcAft>
              <a:defRPr/>
            </a:pPr>
            <a:fld id="{F721A651-4CC7-46AB-8F7C-C38884E1B7C7}" type="datetime1">
              <a:rPr lang="ja-JP" altLang="en-US">
                <a:solidFill>
                  <a:prstClr val="black"/>
                </a:solidFill>
              </a:rPr>
              <a:pPr defTabSz="454805" fontAlgn="base">
                <a:spcBef>
                  <a:spcPct val="0"/>
                </a:spcBef>
                <a:spcAft>
                  <a:spcPct val="0"/>
                </a:spcAft>
                <a:defRPr/>
              </a:pPr>
              <a:t>2016/9/23</a:t>
            </a:fld>
            <a:endParaRPr lang="en-US" altLang="ja-JP">
              <a:solidFill>
                <a:prstClr val="black"/>
              </a:solidFill>
              <a:ea typeface="HGP創英角ｺﾞｼｯｸUB" pitchFamily="50" charset="-128"/>
            </a:endParaRPr>
          </a:p>
        </p:txBody>
      </p:sp>
      <p:sp>
        <p:nvSpPr>
          <p:cNvPr id="277508" name="フッター プレースホルダー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endParaRPr lang="en-US" altLang="ja-JP" smtClean="0">
              <a:solidFill>
                <a:prstClr val="black"/>
              </a:solidFill>
              <a:ea typeface="HGP創英角ｺﾞｼｯｸUB" pitchFamily="50" charset="-128"/>
            </a:endParaRPr>
          </a:p>
        </p:txBody>
      </p:sp>
      <p:sp>
        <p:nvSpPr>
          <p:cNvPr id="277509" name="スライド番号プレースホルダー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54805" fontAlgn="base">
              <a:spcBef>
                <a:spcPct val="0"/>
              </a:spcBef>
              <a:spcAft>
                <a:spcPct val="0"/>
              </a:spcAft>
              <a:defRPr/>
            </a:pPr>
            <a:fld id="{765643F1-EAA8-438D-8774-5DE5FED685EA}" type="slidenum">
              <a:rPr lang="en-US" altLang="ja-JP">
                <a:solidFill>
                  <a:prstClr val="black"/>
                </a:solidFill>
                <a:ea typeface="HGP創英角ｺﾞｼｯｸUB" pitchFamily="50" charset="-128"/>
              </a:rPr>
              <a:pPr defTabSz="454805" fontAlgn="base">
                <a:spcBef>
                  <a:spcPct val="0"/>
                </a:spcBef>
                <a:spcAft>
                  <a:spcPct val="0"/>
                </a:spcAft>
                <a:defRPr/>
              </a:pPr>
              <a:t>14</a:t>
            </a:fld>
            <a:endParaRPr lang="en-US" altLang="ja-JP">
              <a:solidFill>
                <a:prstClr val="black"/>
              </a:solidFill>
              <a:ea typeface="HGP創英角ｺﾞｼｯｸUB" pitchFamily="50" charset="-128"/>
            </a:endParaRPr>
          </a:p>
        </p:txBody>
      </p:sp>
    </p:spTree>
    <p:extLst>
      <p:ext uri="{BB962C8B-B14F-4D97-AF65-F5344CB8AC3E}">
        <p14:creationId xmlns:p14="http://schemas.microsoft.com/office/powerpoint/2010/main" val="7374992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スライド">
    <p:spTree>
      <p:nvGrpSpPr>
        <p:cNvPr id="1" name=""/>
        <p:cNvGrpSpPr/>
        <p:nvPr/>
      </p:nvGrpSpPr>
      <p:grpSpPr>
        <a:xfrm>
          <a:off x="0" y="0"/>
          <a:ext cx="0" cy="0"/>
          <a:chOff x="0" y="0"/>
          <a:chExt cx="0" cy="0"/>
        </a:xfrm>
      </p:grpSpPr>
      <p:sp>
        <p:nvSpPr>
          <p:cNvPr id="5" name="Rectangle 29"/>
          <p:cNvSpPr/>
          <p:nvPr userDrawn="1"/>
        </p:nvSpPr>
        <p:spPr>
          <a:xfrm>
            <a:off x="2346325" y="0"/>
            <a:ext cx="7559675" cy="3367088"/>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dirty="0"/>
          </a:p>
        </p:txBody>
      </p:sp>
      <p:sp>
        <p:nvSpPr>
          <p:cNvPr id="6" name="TextBox 41"/>
          <p:cNvSpPr txBox="1"/>
          <p:nvPr userDrawn="1"/>
        </p:nvSpPr>
        <p:spPr>
          <a:xfrm>
            <a:off x="0" y="6751638"/>
            <a:ext cx="2371725" cy="92075"/>
          </a:xfrm>
          <a:prstGeom prst="rect">
            <a:avLst/>
          </a:prstGeom>
          <a:noFill/>
        </p:spPr>
        <p:txBody>
          <a:bodyPr lIns="84024" tIns="0" rIns="84024" bIns="0">
            <a:spAutoFit/>
          </a:bodyPr>
          <a:lstStyle/>
          <a:p>
            <a:pPr defTabSz="457133" fontAlgn="auto">
              <a:spcBef>
                <a:spcPts val="0"/>
              </a:spcBef>
              <a:spcAft>
                <a:spcPts val="0"/>
              </a:spcAft>
              <a:defRPr/>
            </a:pPr>
            <a:r>
              <a:rPr kumimoji="0" lang="en-US" sz="600" dirty="0" smtClean="0">
                <a:latin typeface="Arial"/>
                <a:ea typeface="+mn-ea"/>
                <a:cs typeface="Arial"/>
              </a:rPr>
              <a:t>Copyright © 201</a:t>
            </a:r>
            <a:r>
              <a:rPr kumimoji="0" lang="en-US" altLang="ja-JP" sz="600" dirty="0" smtClean="0">
                <a:latin typeface="Arial"/>
                <a:ea typeface="+mn-ea"/>
                <a:cs typeface="Arial"/>
              </a:rPr>
              <a:t>6</a:t>
            </a:r>
            <a:r>
              <a:rPr kumimoji="0" lang="en-US" sz="600" dirty="0" smtClean="0">
                <a:latin typeface="Arial"/>
                <a:ea typeface="+mn-ea"/>
                <a:cs typeface="Arial"/>
              </a:rPr>
              <a:t> NTT DATA Corporation</a:t>
            </a:r>
            <a:endParaRPr kumimoji="0" lang="en-US" sz="600" dirty="0">
              <a:latin typeface="Arial"/>
              <a:ea typeface="+mn-ea"/>
              <a:cs typeface="Arial"/>
            </a:endParaRPr>
          </a:p>
        </p:txBody>
      </p:sp>
      <p:pic>
        <p:nvPicPr>
          <p:cNvPr id="7" name="Picture 42" descr="NTT_Title_Slide_w_Image.jpg"/>
          <p:cNvPicPr>
            <a:picLocks noChangeAspect="1"/>
          </p:cNvPicPr>
          <p:nvPr userDrawn="1"/>
        </p:nvPicPr>
        <p:blipFill>
          <a:blip r:embed="rId2"/>
          <a:srcRect/>
          <a:stretch>
            <a:fillRect/>
          </a:stretch>
        </p:blipFill>
        <p:spPr bwMode="auto">
          <a:xfrm>
            <a:off x="0" y="3322638"/>
            <a:ext cx="2355850" cy="2308225"/>
          </a:xfrm>
          <a:prstGeom prst="rect">
            <a:avLst/>
          </a:prstGeom>
          <a:noFill/>
          <a:ln w="9525">
            <a:noFill/>
            <a:miter lim="800000"/>
            <a:headEnd/>
            <a:tailEnd/>
          </a:ln>
        </p:spPr>
      </p:pic>
      <p:pic>
        <p:nvPicPr>
          <p:cNvPr id="8" name="Picture 43" descr="NTT_logo_RGB.png"/>
          <p:cNvPicPr>
            <a:picLocks noChangeAspect="1"/>
          </p:cNvPicPr>
          <p:nvPr userDrawn="1"/>
        </p:nvPicPr>
        <p:blipFill>
          <a:blip r:embed="rId3"/>
          <a:srcRect/>
          <a:stretch>
            <a:fillRect/>
          </a:stretch>
        </p:blipFill>
        <p:spPr bwMode="auto">
          <a:xfrm>
            <a:off x="7931150" y="6186488"/>
            <a:ext cx="1566863" cy="223837"/>
          </a:xfrm>
          <a:prstGeom prst="rect">
            <a:avLst/>
          </a:prstGeom>
          <a:noFill/>
          <a:ln w="9525">
            <a:noFill/>
            <a:miter lim="800000"/>
            <a:headEnd/>
            <a:tailEnd/>
          </a:ln>
        </p:spPr>
      </p:pic>
      <p:sp>
        <p:nvSpPr>
          <p:cNvPr id="9" name="Rectangle 44"/>
          <p:cNvSpPr/>
          <p:nvPr userDrawn="1"/>
        </p:nvSpPr>
        <p:spPr>
          <a:xfrm>
            <a:off x="2347913" y="4470400"/>
            <a:ext cx="7558087" cy="1162050"/>
          </a:xfrm>
          <a:prstGeom prst="rect">
            <a:avLst/>
          </a:prstGeom>
          <a:solidFill>
            <a:srgbClr val="C2CEE6"/>
          </a:solidFill>
          <a:ln w="9525">
            <a:noFill/>
            <a:miter lim="800000"/>
            <a:headEnd/>
            <a:tailEnd/>
          </a:ln>
          <a:effectLst/>
        </p:spPr>
        <p:txBody>
          <a:bodyPr wrap="none" lIns="84024" tIns="42012" rIns="84024" bIns="42012"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sp>
        <p:nvSpPr>
          <p:cNvPr id="10" name="Rectangle 45"/>
          <p:cNvSpPr/>
          <p:nvPr userDrawn="1"/>
        </p:nvSpPr>
        <p:spPr>
          <a:xfrm>
            <a:off x="2346325" y="3324225"/>
            <a:ext cx="7559675" cy="115252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sp>
        <p:nvSpPr>
          <p:cNvPr id="41" name="Text Placeholder 2"/>
          <p:cNvSpPr>
            <a:spLocks noGrp="1"/>
          </p:cNvSpPr>
          <p:nvPr>
            <p:ph type="body" idx="14"/>
          </p:nvPr>
        </p:nvSpPr>
        <p:spPr>
          <a:xfrm>
            <a:off x="188322" y="197135"/>
            <a:ext cx="1977376" cy="945937"/>
          </a:xfrm>
          <a:prstGeom prst="rect">
            <a:avLst/>
          </a:prstGeom>
        </p:spPr>
        <p:txBody>
          <a:bodyPr lIns="84024" tIns="42012" rIns="84024" bIns="42012" anchor="t">
            <a:normAutofit/>
          </a:bodyPr>
          <a:lstStyle>
            <a:lvl1pPr marL="0" indent="0">
              <a:buNone/>
              <a:defRPr sz="1300" baseline="0">
                <a:solidFill>
                  <a:schemeClr val="accent2"/>
                </a:solidFill>
              </a:defRPr>
            </a:lvl1pPr>
            <a:lvl2pPr marL="420121" indent="0">
              <a:buNone/>
              <a:defRPr sz="1700">
                <a:solidFill>
                  <a:schemeClr val="tx1">
                    <a:tint val="75000"/>
                  </a:schemeClr>
                </a:solidFill>
              </a:defRPr>
            </a:lvl2pPr>
            <a:lvl3pPr marL="840242" indent="0">
              <a:buNone/>
              <a:defRPr sz="1500">
                <a:solidFill>
                  <a:schemeClr val="tx1">
                    <a:tint val="75000"/>
                  </a:schemeClr>
                </a:solidFill>
              </a:defRPr>
            </a:lvl3pPr>
            <a:lvl4pPr marL="1260363" indent="0">
              <a:buNone/>
              <a:defRPr sz="1300">
                <a:solidFill>
                  <a:schemeClr val="tx1">
                    <a:tint val="75000"/>
                  </a:schemeClr>
                </a:solidFill>
              </a:defRPr>
            </a:lvl4pPr>
            <a:lvl5pPr marL="1680484" indent="0">
              <a:buNone/>
              <a:defRPr sz="1300">
                <a:solidFill>
                  <a:schemeClr val="tx1">
                    <a:tint val="75000"/>
                  </a:schemeClr>
                </a:solidFill>
              </a:defRPr>
            </a:lvl5pPr>
            <a:lvl6pPr marL="2100605" indent="0">
              <a:buNone/>
              <a:defRPr sz="1300">
                <a:solidFill>
                  <a:schemeClr val="tx1">
                    <a:tint val="75000"/>
                  </a:schemeClr>
                </a:solidFill>
              </a:defRPr>
            </a:lvl6pPr>
            <a:lvl7pPr marL="2520726" indent="0">
              <a:buNone/>
              <a:defRPr sz="1300">
                <a:solidFill>
                  <a:schemeClr val="tx1">
                    <a:tint val="75000"/>
                  </a:schemeClr>
                </a:solidFill>
              </a:defRPr>
            </a:lvl7pPr>
            <a:lvl8pPr marL="2940848" indent="0">
              <a:buNone/>
              <a:defRPr sz="1300">
                <a:solidFill>
                  <a:schemeClr val="tx1">
                    <a:tint val="75000"/>
                  </a:schemeClr>
                </a:solidFill>
              </a:defRPr>
            </a:lvl8pPr>
            <a:lvl9pPr marL="3360969" indent="0">
              <a:buNone/>
              <a:defRPr sz="1300">
                <a:solidFill>
                  <a:schemeClr val="tx1">
                    <a:tint val="75000"/>
                  </a:schemeClr>
                </a:solidFill>
              </a:defRPr>
            </a:lvl9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p:txBody>
      </p:sp>
      <p:sp>
        <p:nvSpPr>
          <p:cNvPr id="47" name="Text Placeholder 2"/>
          <p:cNvSpPr>
            <a:spLocks noGrp="1"/>
          </p:cNvSpPr>
          <p:nvPr>
            <p:ph type="body" idx="13"/>
          </p:nvPr>
        </p:nvSpPr>
        <p:spPr>
          <a:xfrm>
            <a:off x="2612959" y="4649021"/>
            <a:ext cx="6997317" cy="947307"/>
          </a:xfrm>
          <a:prstGeom prst="rect">
            <a:avLst/>
          </a:prstGeom>
        </p:spPr>
        <p:txBody>
          <a:bodyPr lIns="84024" tIns="42012" rIns="84024" bIns="42012" anchor="t">
            <a:normAutofit/>
          </a:bodyPr>
          <a:lstStyle>
            <a:lvl1pPr marL="0" indent="0">
              <a:spcBef>
                <a:spcPts val="0"/>
              </a:spcBef>
              <a:buNone/>
              <a:defRPr sz="1500" baseline="0">
                <a:solidFill>
                  <a:schemeClr val="accent2"/>
                </a:solidFill>
              </a:defRPr>
            </a:lvl1pPr>
            <a:lvl2pPr marL="420121" indent="0">
              <a:buNone/>
              <a:defRPr sz="1700">
                <a:solidFill>
                  <a:schemeClr val="tx1">
                    <a:tint val="75000"/>
                  </a:schemeClr>
                </a:solidFill>
              </a:defRPr>
            </a:lvl2pPr>
            <a:lvl3pPr marL="840242" indent="0">
              <a:buNone/>
              <a:defRPr sz="1500">
                <a:solidFill>
                  <a:schemeClr val="tx1">
                    <a:tint val="75000"/>
                  </a:schemeClr>
                </a:solidFill>
              </a:defRPr>
            </a:lvl3pPr>
            <a:lvl4pPr marL="1260363" indent="0">
              <a:buNone/>
              <a:defRPr sz="1300">
                <a:solidFill>
                  <a:schemeClr val="tx1">
                    <a:tint val="75000"/>
                  </a:schemeClr>
                </a:solidFill>
              </a:defRPr>
            </a:lvl4pPr>
            <a:lvl5pPr marL="1680484" indent="0">
              <a:buNone/>
              <a:defRPr sz="1300">
                <a:solidFill>
                  <a:schemeClr val="tx1">
                    <a:tint val="75000"/>
                  </a:schemeClr>
                </a:solidFill>
              </a:defRPr>
            </a:lvl5pPr>
            <a:lvl6pPr marL="2100605" indent="0">
              <a:buNone/>
              <a:defRPr sz="1300">
                <a:solidFill>
                  <a:schemeClr val="tx1">
                    <a:tint val="75000"/>
                  </a:schemeClr>
                </a:solidFill>
              </a:defRPr>
            </a:lvl6pPr>
            <a:lvl7pPr marL="2520726" indent="0">
              <a:buNone/>
              <a:defRPr sz="1300">
                <a:solidFill>
                  <a:schemeClr val="tx1">
                    <a:tint val="75000"/>
                  </a:schemeClr>
                </a:solidFill>
              </a:defRPr>
            </a:lvl7pPr>
            <a:lvl8pPr marL="2940848" indent="0">
              <a:buNone/>
              <a:defRPr sz="1300">
                <a:solidFill>
                  <a:schemeClr val="tx1">
                    <a:tint val="75000"/>
                  </a:schemeClr>
                </a:solidFill>
              </a:defRPr>
            </a:lvl8pPr>
            <a:lvl9pPr marL="3360969" indent="0">
              <a:buNone/>
              <a:defRPr sz="1300">
                <a:solidFill>
                  <a:schemeClr val="tx1">
                    <a:tint val="75000"/>
                  </a:schemeClr>
                </a:solidFill>
              </a:defRPr>
            </a:lvl9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p:txBody>
      </p:sp>
      <p:sp>
        <p:nvSpPr>
          <p:cNvPr id="48" name="Title 1"/>
          <p:cNvSpPr>
            <a:spLocks noGrp="1"/>
          </p:cNvSpPr>
          <p:nvPr>
            <p:ph type="title"/>
          </p:nvPr>
        </p:nvSpPr>
        <p:spPr>
          <a:xfrm>
            <a:off x="2612959" y="3543129"/>
            <a:ext cx="6997317" cy="900109"/>
          </a:xfrm>
          <a:prstGeom prst="rect">
            <a:avLst/>
          </a:prstGeom>
          <a:ln>
            <a:noFill/>
          </a:ln>
        </p:spPr>
        <p:txBody>
          <a:bodyPr lIns="84024" rIns="84024" anchor="t">
            <a:normAutofit/>
          </a:bodyPr>
          <a:lstStyle>
            <a:lvl1pPr algn="l">
              <a:spcAft>
                <a:spcPts val="0"/>
              </a:spcAft>
              <a:defRPr sz="2000" b="0" i="0" cap="none">
                <a:solidFill>
                  <a:schemeClr val="bg1"/>
                </a:solidFill>
                <a:latin typeface="Arial"/>
                <a:cs typeface="Arial"/>
              </a:defRPr>
            </a:lvl1pPr>
          </a:lstStyle>
          <a:p>
            <a:r>
              <a:rPr lang="ja-JP" altLang="en-US" dirty="0" smtClean="0"/>
              <a:t>マスタ タイトルの書式設定</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インデックス">
    <p:spTree>
      <p:nvGrpSpPr>
        <p:cNvPr id="1" name=""/>
        <p:cNvGrpSpPr/>
        <p:nvPr/>
      </p:nvGrpSpPr>
      <p:grpSpPr>
        <a:xfrm>
          <a:off x="0" y="0"/>
          <a:ext cx="0" cy="0"/>
          <a:chOff x="0" y="0"/>
          <a:chExt cx="0" cy="0"/>
        </a:xfrm>
      </p:grpSpPr>
      <p:grpSp>
        <p:nvGrpSpPr>
          <p:cNvPr id="4" name="Group 51"/>
          <p:cNvGrpSpPr>
            <a:grpSpLocks/>
          </p:cNvGrpSpPr>
          <p:nvPr userDrawn="1"/>
        </p:nvGrpSpPr>
        <p:grpSpPr bwMode="auto">
          <a:xfrm>
            <a:off x="0" y="6737350"/>
            <a:ext cx="9906000" cy="120650"/>
            <a:chOff x="0" y="6731877"/>
            <a:chExt cx="10688638" cy="132052"/>
          </a:xfrm>
        </p:grpSpPr>
        <p:sp>
          <p:nvSpPr>
            <p:cNvPr id="5" name="Rectangle 52"/>
            <p:cNvSpPr/>
            <p:nvPr userDrawn="1"/>
          </p:nvSpPr>
          <p:spPr>
            <a:xfrm>
              <a:off x="0" y="6731877"/>
              <a:ext cx="10688638" cy="132052"/>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grpSp>
          <p:nvGrpSpPr>
            <p:cNvPr id="6" name="Group 103"/>
            <p:cNvGrpSpPr>
              <a:grpSpLocks/>
            </p:cNvGrpSpPr>
            <p:nvPr userDrawn="1"/>
          </p:nvGrpSpPr>
          <p:grpSpPr bwMode="auto">
            <a:xfrm>
              <a:off x="0" y="6731877"/>
              <a:ext cx="735013" cy="132052"/>
              <a:chOff x="0" y="6296155"/>
              <a:chExt cx="735013" cy="132052"/>
            </a:xfrm>
          </p:grpSpPr>
          <p:sp>
            <p:nvSpPr>
              <p:cNvPr id="7" name="Rectangle 54"/>
              <p:cNvSpPr/>
              <p:nvPr userDrawn="1"/>
            </p:nvSpPr>
            <p:spPr>
              <a:xfrm>
                <a:off x="613227" y="6296155"/>
                <a:ext cx="121618" cy="132052"/>
              </a:xfrm>
              <a:prstGeom prst="rect">
                <a:avLst/>
              </a:prstGeom>
              <a:solidFill>
                <a:srgbClr val="E6B6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sp>
            <p:nvSpPr>
              <p:cNvPr id="8" name="Rectangle 55"/>
              <p:cNvSpPr/>
              <p:nvPr userDrawn="1"/>
            </p:nvSpPr>
            <p:spPr>
              <a:xfrm>
                <a:off x="489896" y="6296155"/>
                <a:ext cx="123330" cy="132052"/>
              </a:xfrm>
              <a:prstGeom prst="rect">
                <a:avLst/>
              </a:prstGeom>
              <a:solidFill>
                <a:srgbClr val="C96953"/>
              </a:solidFill>
              <a:ln w="9525">
                <a:noFill/>
                <a:miter lim="800000"/>
                <a:headEnd/>
                <a:tailEnd/>
              </a:ln>
              <a:effectLst/>
            </p:spPr>
            <p:txBody>
              <a:bodyPr wrap="none"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sp>
            <p:nvSpPr>
              <p:cNvPr id="9" name="Rectangle 56"/>
              <p:cNvSpPr/>
              <p:nvPr userDrawn="1"/>
            </p:nvSpPr>
            <p:spPr>
              <a:xfrm>
                <a:off x="368279" y="6296155"/>
                <a:ext cx="121617" cy="132052"/>
              </a:xfrm>
              <a:prstGeom prst="rect">
                <a:avLst/>
              </a:prstGeom>
              <a:solidFill>
                <a:srgbClr val="6785C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sp>
            <p:nvSpPr>
              <p:cNvPr id="10" name="Rectangle 57"/>
              <p:cNvSpPr/>
              <p:nvPr userDrawn="1"/>
            </p:nvSpPr>
            <p:spPr>
              <a:xfrm>
                <a:off x="244949" y="6296155"/>
                <a:ext cx="121617" cy="132052"/>
              </a:xfrm>
              <a:prstGeom prst="rect">
                <a:avLst/>
              </a:prstGeom>
              <a:solidFill>
                <a:srgbClr val="0080B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sp>
            <p:nvSpPr>
              <p:cNvPr id="11" name="Rectangle 58"/>
              <p:cNvSpPr/>
              <p:nvPr userDrawn="1"/>
            </p:nvSpPr>
            <p:spPr>
              <a:xfrm>
                <a:off x="121618" y="6296155"/>
                <a:ext cx="123330" cy="132052"/>
              </a:xfrm>
              <a:prstGeom prst="rect">
                <a:avLst/>
              </a:prstGeom>
              <a:solidFill>
                <a:srgbClr val="6F7796"/>
              </a:solidFill>
              <a:ln w="9525">
                <a:noFill/>
                <a:miter lim="800000"/>
                <a:headEnd/>
                <a:tailEnd/>
              </a:ln>
              <a:effectLst/>
            </p:spPr>
            <p:txBody>
              <a:bodyPr wrap="none"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sp>
            <p:nvSpPr>
              <p:cNvPr id="12" name="Rectangle 59"/>
              <p:cNvSpPr/>
              <p:nvPr userDrawn="1"/>
            </p:nvSpPr>
            <p:spPr>
              <a:xfrm>
                <a:off x="0" y="6296155"/>
                <a:ext cx="121618" cy="132052"/>
              </a:xfrm>
              <a:prstGeom prst="rect">
                <a:avLst/>
              </a:prstGeom>
              <a:solidFill>
                <a:srgbClr val="3F4973"/>
              </a:solidFill>
              <a:ln w="9525">
                <a:noFill/>
                <a:miter lim="800000"/>
                <a:headEnd/>
                <a:tailEnd/>
              </a:ln>
              <a:effectLst/>
            </p:spPr>
            <p:txBody>
              <a:bodyPr wrap="none"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grpSp>
      </p:grpSp>
      <p:sp>
        <p:nvSpPr>
          <p:cNvPr id="13" name="Rectangle 20"/>
          <p:cNvSpPr/>
          <p:nvPr userDrawn="1"/>
        </p:nvSpPr>
        <p:spPr>
          <a:xfrm>
            <a:off x="0" y="0"/>
            <a:ext cx="8380413" cy="663575"/>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normAutofit/>
          </a:bodyPr>
          <a:lstStyle/>
          <a:p>
            <a:pPr algn="ctr" defTabSz="457133" fontAlgn="auto">
              <a:spcBef>
                <a:spcPts val="0"/>
              </a:spcBef>
              <a:spcAft>
                <a:spcPts val="0"/>
              </a:spcAft>
              <a:defRPr/>
            </a:pPr>
            <a:endParaRPr kumimoji="0" lang="en-US"/>
          </a:p>
        </p:txBody>
      </p:sp>
      <p:pic>
        <p:nvPicPr>
          <p:cNvPr id="14" name="Picture 23" descr="NTT_Title_Slide_w_Image.jpg"/>
          <p:cNvPicPr>
            <a:picLocks noChangeAspect="1"/>
          </p:cNvPicPr>
          <p:nvPr userDrawn="1"/>
        </p:nvPicPr>
        <p:blipFill>
          <a:blip r:embed="rId2"/>
          <a:srcRect/>
          <a:stretch>
            <a:fillRect/>
          </a:stretch>
        </p:blipFill>
        <p:spPr bwMode="auto">
          <a:xfrm>
            <a:off x="0" y="0"/>
            <a:ext cx="677863" cy="663575"/>
          </a:xfrm>
          <a:prstGeom prst="rect">
            <a:avLst/>
          </a:prstGeom>
          <a:noFill/>
          <a:ln w="9525">
            <a:noFill/>
            <a:miter lim="800000"/>
            <a:headEnd/>
            <a:tailEnd/>
          </a:ln>
        </p:spPr>
      </p:pic>
      <p:sp>
        <p:nvSpPr>
          <p:cNvPr id="15" name="Rectangle 40"/>
          <p:cNvSpPr/>
          <p:nvPr userDrawn="1"/>
        </p:nvSpPr>
        <p:spPr>
          <a:xfrm>
            <a:off x="8380413" y="0"/>
            <a:ext cx="1525587" cy="663575"/>
          </a:xfrm>
          <a:prstGeom prst="rect">
            <a:avLst/>
          </a:prstGeom>
          <a:solidFill>
            <a:srgbClr val="E1E7F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pic>
        <p:nvPicPr>
          <p:cNvPr id="16" name="Picture 41" descr="NTT_logo_RGB.png"/>
          <p:cNvPicPr>
            <a:picLocks noChangeAspect="1"/>
          </p:cNvPicPr>
          <p:nvPr userDrawn="1"/>
        </p:nvPicPr>
        <p:blipFill>
          <a:blip r:embed="rId3"/>
          <a:srcRect/>
          <a:stretch>
            <a:fillRect/>
          </a:stretch>
        </p:blipFill>
        <p:spPr bwMode="auto">
          <a:xfrm>
            <a:off x="8564563" y="280988"/>
            <a:ext cx="1160462" cy="166687"/>
          </a:xfrm>
          <a:prstGeom prst="rect">
            <a:avLst/>
          </a:prstGeom>
          <a:noFill/>
          <a:ln w="9525">
            <a:noFill/>
            <a:miter lim="800000"/>
            <a:headEnd/>
            <a:tailEnd/>
          </a:ln>
        </p:spPr>
      </p:pic>
      <p:sp>
        <p:nvSpPr>
          <p:cNvPr id="17" name="TextBox 36"/>
          <p:cNvSpPr txBox="1"/>
          <p:nvPr userDrawn="1"/>
        </p:nvSpPr>
        <p:spPr>
          <a:xfrm>
            <a:off x="9463315" y="6742113"/>
            <a:ext cx="442686" cy="123111"/>
          </a:xfrm>
          <a:prstGeom prst="rect">
            <a:avLst/>
          </a:prstGeom>
          <a:noFill/>
        </p:spPr>
        <p:txBody>
          <a:bodyPr wrap="square" lIns="84024" tIns="0" rIns="84024" bIns="0">
            <a:spAutoFit/>
          </a:bodyPr>
          <a:lstStyle/>
          <a:p>
            <a:pPr defTabSz="457133" fontAlgn="auto">
              <a:spcBef>
                <a:spcPts val="0"/>
              </a:spcBef>
              <a:spcAft>
                <a:spcPts val="0"/>
              </a:spcAft>
              <a:defRPr/>
            </a:pPr>
            <a:fld id="{BAD6E2E3-92EA-47F0-A8A4-19DB78A80D72}" type="slidenum">
              <a:rPr kumimoji="0" lang="en-US" sz="800">
                <a:latin typeface="Arial"/>
                <a:ea typeface="+mn-ea"/>
                <a:cs typeface="Arial"/>
              </a:rPr>
              <a:pPr defTabSz="457133" fontAlgn="auto">
                <a:spcBef>
                  <a:spcPts val="0"/>
                </a:spcBef>
                <a:spcAft>
                  <a:spcPts val="0"/>
                </a:spcAft>
                <a:defRPr/>
              </a:pPr>
              <a:t>‹#›</a:t>
            </a:fld>
            <a:endParaRPr kumimoji="0" lang="en-US" sz="800" dirty="0">
              <a:latin typeface="Arial"/>
              <a:ea typeface="+mn-ea"/>
              <a:cs typeface="Arial"/>
            </a:endParaRPr>
          </a:p>
        </p:txBody>
      </p:sp>
      <p:sp>
        <p:nvSpPr>
          <p:cNvPr id="19" name="TextBox 37"/>
          <p:cNvSpPr txBox="1"/>
          <p:nvPr userDrawn="1"/>
        </p:nvSpPr>
        <p:spPr>
          <a:xfrm>
            <a:off x="711200" y="6756400"/>
            <a:ext cx="2190750" cy="93663"/>
          </a:xfrm>
          <a:prstGeom prst="rect">
            <a:avLst/>
          </a:prstGeom>
          <a:noFill/>
        </p:spPr>
        <p:txBody>
          <a:bodyPr lIns="84024" tIns="0" rIns="84024" bIns="0">
            <a:spAutoFit/>
          </a:bodyPr>
          <a:lstStyle/>
          <a:p>
            <a:pPr defTabSz="457133" fontAlgn="auto">
              <a:spcBef>
                <a:spcPts val="0"/>
              </a:spcBef>
              <a:spcAft>
                <a:spcPts val="0"/>
              </a:spcAft>
              <a:defRPr/>
            </a:pPr>
            <a:r>
              <a:rPr kumimoji="0" lang="en-US" sz="600" dirty="0" smtClean="0">
                <a:latin typeface="Arial"/>
                <a:ea typeface="+mn-ea"/>
                <a:cs typeface="Arial"/>
              </a:rPr>
              <a:t>Copyright © 201</a:t>
            </a:r>
            <a:r>
              <a:rPr kumimoji="0" lang="en-US" altLang="ja-JP" sz="600" dirty="0" smtClean="0">
                <a:latin typeface="Arial"/>
                <a:ea typeface="+mn-ea"/>
                <a:cs typeface="Arial"/>
              </a:rPr>
              <a:t>6 </a:t>
            </a:r>
            <a:r>
              <a:rPr kumimoji="0" lang="en-US" sz="600" dirty="0" smtClean="0">
                <a:latin typeface="Arial"/>
                <a:ea typeface="+mn-ea"/>
                <a:cs typeface="Arial"/>
              </a:rPr>
              <a:t>NTT DATA Corporation</a:t>
            </a:r>
            <a:endParaRPr kumimoji="0" lang="en-US" sz="600" dirty="0">
              <a:latin typeface="Arial"/>
              <a:ea typeface="+mn-ea"/>
              <a:cs typeface="Arial"/>
            </a:endParaRPr>
          </a:p>
        </p:txBody>
      </p:sp>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18" name="Content Placeholder 2"/>
          <p:cNvSpPr>
            <a:spLocks noGrp="1"/>
          </p:cNvSpPr>
          <p:nvPr>
            <p:ph idx="1"/>
          </p:nvPr>
        </p:nvSpPr>
        <p:spPr>
          <a:xfrm>
            <a:off x="674785" y="1273519"/>
            <a:ext cx="8935491" cy="4653361"/>
          </a:xfrm>
          <a:prstGeom prst="rect">
            <a:avLst/>
          </a:prstGeom>
        </p:spPr>
        <p:txBody>
          <a:bodyPr lIns="168048" tIns="42012" rIns="84024" bIns="42012">
            <a:normAutofit/>
          </a:bodyPr>
          <a:lstStyle>
            <a:lvl1pPr marL="420121" marR="0" indent="-420121" algn="l" defTabSz="420121" rtl="0" eaLnBrk="1" fontAlgn="auto" latinLnBrk="0" hangingPunct="1">
              <a:lnSpc>
                <a:spcPct val="150000"/>
              </a:lnSpc>
              <a:spcBef>
                <a:spcPts val="0"/>
              </a:spcBef>
              <a:spcAft>
                <a:spcPts val="0"/>
              </a:spcAft>
              <a:buClrTx/>
              <a:buSzTx/>
              <a:buFont typeface="Wingdings" charset="2"/>
              <a:buNone/>
              <a:tabLst/>
              <a:defRPr sz="1800">
                <a:latin typeface="+mn-ea"/>
                <a:ea typeface="+mn-ea"/>
              </a:defRPr>
            </a:lvl1pPr>
            <a:lvl2pPr marL="840242" indent="-420121">
              <a:buFont typeface="+mj-lt"/>
              <a:buAutoNum type="arabicPeriod"/>
              <a:defRPr/>
            </a:lvl2pPr>
            <a:lvl3pPr marL="1260363" indent="-420121">
              <a:buFont typeface="+mj-lt"/>
              <a:buAutoNum type="arabicPeriod"/>
              <a:defRPr/>
            </a:lvl3pPr>
            <a:lvl4pPr marL="1575454" indent="-315091">
              <a:buFont typeface="+mj-lt"/>
              <a:buAutoNum type="arabicPeriod"/>
              <a:defRPr/>
            </a:lvl4pPr>
            <a:lvl5pPr marL="1995575" indent="-315091">
              <a:buFont typeface="+mj-lt"/>
              <a:buAutoNum type="arabicPeriod"/>
              <a:defRPr/>
            </a:lvl5pPr>
          </a:lstStyle>
          <a:p>
            <a:pPr lvl="0"/>
            <a:r>
              <a:rPr lang="ja-JP" altLang="en-US" smtClean="0"/>
              <a:t>マスター テキストの書式設定</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セクション見出し">
    <p:spTree>
      <p:nvGrpSpPr>
        <p:cNvPr id="1" name=""/>
        <p:cNvGrpSpPr/>
        <p:nvPr/>
      </p:nvGrpSpPr>
      <p:grpSpPr>
        <a:xfrm>
          <a:off x="0" y="0"/>
          <a:ext cx="0" cy="0"/>
          <a:chOff x="0" y="0"/>
          <a:chExt cx="0" cy="0"/>
        </a:xfrm>
      </p:grpSpPr>
      <p:pic>
        <p:nvPicPr>
          <p:cNvPr id="3" name="Picture 17" descr="NTT_Section_Divider.jpg"/>
          <p:cNvPicPr>
            <a:picLocks noChangeAspect="1"/>
          </p:cNvPicPr>
          <p:nvPr userDrawn="1"/>
        </p:nvPicPr>
        <p:blipFill>
          <a:blip r:embed="rId2"/>
          <a:srcRect/>
          <a:stretch>
            <a:fillRect/>
          </a:stretch>
        </p:blipFill>
        <p:spPr bwMode="auto">
          <a:xfrm>
            <a:off x="0" y="2044700"/>
            <a:ext cx="1414463" cy="1387475"/>
          </a:xfrm>
          <a:prstGeom prst="rect">
            <a:avLst/>
          </a:prstGeom>
          <a:noFill/>
          <a:ln w="9525">
            <a:noFill/>
            <a:miter lim="800000"/>
            <a:headEnd/>
            <a:tailEnd/>
          </a:ln>
        </p:spPr>
      </p:pic>
      <p:sp>
        <p:nvSpPr>
          <p:cNvPr id="4" name="Rectangle 18"/>
          <p:cNvSpPr/>
          <p:nvPr userDrawn="1"/>
        </p:nvSpPr>
        <p:spPr>
          <a:xfrm>
            <a:off x="0" y="6743700"/>
            <a:ext cx="9906000" cy="114300"/>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sp>
        <p:nvSpPr>
          <p:cNvPr id="5" name="TextBox 19"/>
          <p:cNvSpPr txBox="1"/>
          <p:nvPr userDrawn="1"/>
        </p:nvSpPr>
        <p:spPr>
          <a:xfrm>
            <a:off x="0" y="6753225"/>
            <a:ext cx="2189163" cy="92075"/>
          </a:xfrm>
          <a:prstGeom prst="rect">
            <a:avLst/>
          </a:prstGeom>
          <a:noFill/>
        </p:spPr>
        <p:txBody>
          <a:bodyPr lIns="84024" tIns="0" rIns="84024" bIns="0">
            <a:spAutoFit/>
          </a:bodyPr>
          <a:lstStyle/>
          <a:p>
            <a:pPr defTabSz="457133" fontAlgn="auto">
              <a:spcBef>
                <a:spcPts val="0"/>
              </a:spcBef>
              <a:spcAft>
                <a:spcPts val="0"/>
              </a:spcAft>
              <a:defRPr/>
            </a:pPr>
            <a:r>
              <a:rPr kumimoji="0" lang="en-US" sz="600" dirty="0" smtClean="0">
                <a:latin typeface="Arial"/>
                <a:ea typeface="+mn-ea"/>
                <a:cs typeface="Arial"/>
              </a:rPr>
              <a:t>Copyright © 201</a:t>
            </a:r>
            <a:r>
              <a:rPr kumimoji="0" lang="en-US" altLang="ja-JP" sz="600" dirty="0" smtClean="0">
                <a:latin typeface="Arial"/>
                <a:ea typeface="+mn-ea"/>
                <a:cs typeface="Arial"/>
              </a:rPr>
              <a:t>6</a:t>
            </a:r>
            <a:r>
              <a:rPr kumimoji="0" lang="en-US" sz="600" dirty="0" smtClean="0">
                <a:latin typeface="Arial"/>
                <a:ea typeface="+mn-ea"/>
                <a:cs typeface="Arial"/>
              </a:rPr>
              <a:t> NTT DATA Corporation</a:t>
            </a:r>
            <a:endParaRPr kumimoji="0" lang="en-US" sz="600" dirty="0">
              <a:latin typeface="Arial"/>
              <a:ea typeface="+mn-ea"/>
              <a:cs typeface="Arial"/>
            </a:endParaRPr>
          </a:p>
        </p:txBody>
      </p:sp>
      <p:sp>
        <p:nvSpPr>
          <p:cNvPr id="6" name="Rectangle 20"/>
          <p:cNvSpPr/>
          <p:nvPr userDrawn="1"/>
        </p:nvSpPr>
        <p:spPr>
          <a:xfrm>
            <a:off x="1409700" y="2046288"/>
            <a:ext cx="8496300" cy="693737"/>
          </a:xfrm>
          <a:prstGeom prst="rect">
            <a:avLst/>
          </a:prstGeom>
          <a:solidFill>
            <a:schemeClr val="accent2"/>
          </a:solidFill>
          <a:ln w="9525">
            <a:noFill/>
            <a:miter lim="800000"/>
            <a:headEnd/>
            <a:tailEnd/>
          </a:ln>
          <a:effectLst/>
        </p:spPr>
        <p:txBody>
          <a:bodyPr wrap="none" lIns="84024" tIns="42012" rIns="84024" bIns="42012"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sp>
        <p:nvSpPr>
          <p:cNvPr id="7" name="Rectangle 21"/>
          <p:cNvSpPr/>
          <p:nvPr userDrawn="1"/>
        </p:nvSpPr>
        <p:spPr>
          <a:xfrm>
            <a:off x="1409700" y="2740025"/>
            <a:ext cx="8496300" cy="692150"/>
          </a:xfrm>
          <a:prstGeom prst="rect">
            <a:avLst/>
          </a:prstGeom>
          <a:solidFill>
            <a:srgbClr val="A4B6DA"/>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sp>
        <p:nvSpPr>
          <p:cNvPr id="8" name="TextBox 24"/>
          <p:cNvSpPr txBox="1"/>
          <p:nvPr userDrawn="1"/>
        </p:nvSpPr>
        <p:spPr>
          <a:xfrm>
            <a:off x="9376013" y="6742113"/>
            <a:ext cx="529988" cy="123111"/>
          </a:xfrm>
          <a:prstGeom prst="rect">
            <a:avLst/>
          </a:prstGeom>
          <a:noFill/>
        </p:spPr>
        <p:txBody>
          <a:bodyPr wrap="square" lIns="84024" tIns="0" rIns="84024" bIns="0">
            <a:spAutoFit/>
          </a:bodyPr>
          <a:lstStyle/>
          <a:p>
            <a:pPr defTabSz="457133" fontAlgn="auto">
              <a:spcBef>
                <a:spcPts val="0"/>
              </a:spcBef>
              <a:spcAft>
                <a:spcPts val="0"/>
              </a:spcAft>
              <a:defRPr/>
            </a:pPr>
            <a:fld id="{670CA617-F7C7-4F8F-905A-14F29816B0EE}" type="slidenum">
              <a:rPr kumimoji="0" lang="en-US" sz="800">
                <a:latin typeface="Arial"/>
                <a:ea typeface="+mn-ea"/>
                <a:cs typeface="Arial"/>
              </a:rPr>
              <a:pPr defTabSz="457133" fontAlgn="auto">
                <a:spcBef>
                  <a:spcPts val="0"/>
                </a:spcBef>
                <a:spcAft>
                  <a:spcPts val="0"/>
                </a:spcAft>
                <a:defRPr/>
              </a:pPr>
              <a:t>‹#›</a:t>
            </a:fld>
            <a:endParaRPr kumimoji="0" lang="en-US" sz="800" dirty="0">
              <a:latin typeface="Arial"/>
              <a:ea typeface="+mn-ea"/>
              <a:cs typeface="Arial"/>
            </a:endParaRPr>
          </a:p>
        </p:txBody>
      </p:sp>
      <p:sp>
        <p:nvSpPr>
          <p:cNvPr id="23" name="Title 1"/>
          <p:cNvSpPr>
            <a:spLocks noGrp="1"/>
          </p:cNvSpPr>
          <p:nvPr>
            <p:ph type="title"/>
          </p:nvPr>
        </p:nvSpPr>
        <p:spPr>
          <a:xfrm>
            <a:off x="1530112" y="2061238"/>
            <a:ext cx="7491659" cy="662074"/>
          </a:xfrm>
          <a:prstGeom prst="rect">
            <a:avLst/>
          </a:prstGeom>
        </p:spPr>
        <p:txBody>
          <a:bodyPr lIns="84024" rIns="84024">
            <a:normAutofit/>
          </a:bodyPr>
          <a:lstStyle>
            <a:lvl1pPr>
              <a:defRPr>
                <a:solidFill>
                  <a:schemeClr val="bg1"/>
                </a:solidFill>
              </a:defRPr>
            </a:lvl1p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二つのコンテンツ">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smtClean="0"/>
              <a:t>マスター タイトルの書式設定</a:t>
            </a:r>
            <a:endParaRPr lang="ja-JP" altLang="en-US"/>
          </a:p>
        </p:txBody>
      </p:sp>
      <p:sp>
        <p:nvSpPr>
          <p:cNvPr id="7" name="コンテンツ プレースホルダー 6"/>
          <p:cNvSpPr>
            <a:spLocks noGrp="1"/>
          </p:cNvSpPr>
          <p:nvPr>
            <p:ph sz="quarter" idx="10"/>
          </p:nvPr>
        </p:nvSpPr>
        <p:spPr>
          <a:xfrm>
            <a:off x="297366" y="944060"/>
            <a:ext cx="4497658" cy="5560702"/>
          </a:xfrm>
          <a:prstGeom prst="rect">
            <a:avLst/>
          </a:prstGeom>
        </p:spPr>
        <p:txBody>
          <a:bodyPr/>
          <a:lstStyle>
            <a:lvl1pPr marL="0" indent="0">
              <a:buFontTx/>
              <a:buNone/>
              <a:defRPr/>
            </a:lvl1pPr>
            <a:lvl2pPr marL="682526" indent="-225392">
              <a:buFont typeface="Wingdings" pitchFamily="2" charset="2"/>
              <a:buChar char="Ø"/>
              <a:defRPr/>
            </a:lvl2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3" name="コンテンツ プレースホルダー 2"/>
          <p:cNvSpPr>
            <a:spLocks noGrp="1"/>
          </p:cNvSpPr>
          <p:nvPr>
            <p:ph sz="quarter" idx="11"/>
          </p:nvPr>
        </p:nvSpPr>
        <p:spPr>
          <a:xfrm>
            <a:off x="5151863" y="944060"/>
            <a:ext cx="4505325" cy="5561013"/>
          </a:xfrm>
          <a:prstGeom prst="rect">
            <a:avLst/>
          </a:prstGeom>
        </p:spPr>
        <p:txBody>
          <a:bodyPr/>
          <a:lstStyle>
            <a:lvl1pPr>
              <a:defRPr lang="ja-JP" altLang="en-US" dirty="0" smtClean="0"/>
            </a:lvl1pPr>
            <a:lvl2pPr>
              <a:defRPr lang="ja-JP" altLang="en-US" dirty="0" smtClean="0"/>
            </a:lvl2pPr>
            <a:lvl3pPr>
              <a:defRPr lang="ja-JP" altLang="en-US" dirty="0" smtClean="0"/>
            </a:lvl3pPr>
            <a:lvl4pPr>
              <a:defRPr lang="ja-JP" altLang="en-US" dirty="0" smtClean="0"/>
            </a:lvl4pPr>
            <a:lvl5pPr>
              <a:defRPr lang="ja-JP" altLang="en-US" dirty="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smtClean="0"/>
              <a:t>マスター タイトルの書式設定</a:t>
            </a:r>
            <a:endParaRPr lang="ja-JP"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ブランドスライド">
    <p:spTree>
      <p:nvGrpSpPr>
        <p:cNvPr id="1" name=""/>
        <p:cNvGrpSpPr/>
        <p:nvPr/>
      </p:nvGrpSpPr>
      <p:grpSpPr>
        <a:xfrm>
          <a:off x="0" y="0"/>
          <a:ext cx="0" cy="0"/>
          <a:chOff x="0" y="0"/>
          <a:chExt cx="0" cy="0"/>
        </a:xfrm>
      </p:grpSpPr>
      <p:sp>
        <p:nvSpPr>
          <p:cNvPr id="2" name="TextBox 6"/>
          <p:cNvSpPr txBox="1"/>
          <p:nvPr userDrawn="1"/>
        </p:nvSpPr>
        <p:spPr>
          <a:xfrm>
            <a:off x="0" y="6129338"/>
            <a:ext cx="2371725" cy="92075"/>
          </a:xfrm>
          <a:prstGeom prst="rect">
            <a:avLst/>
          </a:prstGeom>
          <a:noFill/>
        </p:spPr>
        <p:txBody>
          <a:bodyPr lIns="84024" tIns="0" rIns="84024" bIns="0">
            <a:spAutoFit/>
          </a:bodyPr>
          <a:lstStyle/>
          <a:p>
            <a:pPr defTabSz="457133" fontAlgn="auto">
              <a:spcBef>
                <a:spcPts val="0"/>
              </a:spcBef>
              <a:spcAft>
                <a:spcPts val="0"/>
              </a:spcAft>
              <a:defRPr/>
            </a:pPr>
            <a:r>
              <a:rPr kumimoji="0" lang="en-US" sz="600" smtClean="0">
                <a:latin typeface="Arial"/>
                <a:ea typeface="+mn-ea"/>
                <a:cs typeface="Arial"/>
              </a:rPr>
              <a:t>Copyright © 2011 NTT DATA Corporation</a:t>
            </a:r>
            <a:endParaRPr kumimoji="0" lang="en-US" sz="600" dirty="0">
              <a:latin typeface="Arial"/>
              <a:ea typeface="+mn-ea"/>
              <a:cs typeface="Arial"/>
            </a:endParaRPr>
          </a:p>
        </p:txBody>
      </p:sp>
      <p:sp>
        <p:nvSpPr>
          <p:cNvPr id="3" name="Rectangle 7"/>
          <p:cNvSpPr/>
          <p:nvPr userDrawn="1"/>
        </p:nvSpPr>
        <p:spPr>
          <a:xfrm>
            <a:off x="0" y="0"/>
            <a:ext cx="2355850" cy="6858000"/>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pic>
        <p:nvPicPr>
          <p:cNvPr id="4" name="Picture 8" descr="NTT_Brand_Slide.jpg"/>
          <p:cNvPicPr>
            <a:picLocks noChangeAspect="1"/>
          </p:cNvPicPr>
          <p:nvPr userDrawn="1"/>
        </p:nvPicPr>
        <p:blipFill>
          <a:blip r:embed="rId2"/>
          <a:srcRect/>
          <a:stretch>
            <a:fillRect/>
          </a:stretch>
        </p:blipFill>
        <p:spPr bwMode="auto">
          <a:xfrm>
            <a:off x="0" y="2278063"/>
            <a:ext cx="2355850" cy="2308225"/>
          </a:xfrm>
          <a:prstGeom prst="rect">
            <a:avLst/>
          </a:prstGeom>
          <a:noFill/>
          <a:ln w="9525">
            <a:noFill/>
            <a:miter lim="800000"/>
            <a:headEnd/>
            <a:tailEnd/>
          </a:ln>
        </p:spPr>
      </p:pic>
      <p:sp>
        <p:nvSpPr>
          <p:cNvPr id="5" name="TextBox 17"/>
          <p:cNvSpPr txBox="1"/>
          <p:nvPr userDrawn="1"/>
        </p:nvSpPr>
        <p:spPr>
          <a:xfrm>
            <a:off x="0" y="6753225"/>
            <a:ext cx="2189163" cy="92075"/>
          </a:xfrm>
          <a:prstGeom prst="rect">
            <a:avLst/>
          </a:prstGeom>
          <a:noFill/>
        </p:spPr>
        <p:txBody>
          <a:bodyPr lIns="84024" tIns="0" rIns="84024" bIns="0">
            <a:spAutoFit/>
          </a:bodyPr>
          <a:lstStyle/>
          <a:p>
            <a:pPr defTabSz="457133" fontAlgn="auto">
              <a:spcBef>
                <a:spcPts val="0"/>
              </a:spcBef>
              <a:spcAft>
                <a:spcPts val="0"/>
              </a:spcAft>
              <a:defRPr/>
            </a:pPr>
            <a:r>
              <a:rPr kumimoji="0" lang="en-US" sz="600" dirty="0" smtClean="0">
                <a:latin typeface="Arial"/>
                <a:ea typeface="+mn-ea"/>
                <a:cs typeface="Arial"/>
              </a:rPr>
              <a:t>Copyright © 201</a:t>
            </a:r>
            <a:r>
              <a:rPr kumimoji="0" lang="en-US" altLang="ja-JP" sz="600" dirty="0" smtClean="0">
                <a:latin typeface="Arial"/>
                <a:ea typeface="+mn-ea"/>
                <a:cs typeface="Arial"/>
              </a:rPr>
              <a:t>6</a:t>
            </a:r>
            <a:r>
              <a:rPr kumimoji="0" lang="en-US" sz="600" dirty="0" smtClean="0">
                <a:latin typeface="Arial"/>
                <a:ea typeface="+mn-ea"/>
                <a:cs typeface="Arial"/>
              </a:rPr>
              <a:t> NTT DATA Corporation</a:t>
            </a:r>
            <a:endParaRPr kumimoji="0" lang="en-US" sz="600" dirty="0">
              <a:latin typeface="Arial"/>
              <a:ea typeface="+mn-ea"/>
              <a:cs typeface="Arial"/>
            </a:endParaRPr>
          </a:p>
        </p:txBody>
      </p:sp>
      <p:pic>
        <p:nvPicPr>
          <p:cNvPr id="6" name="Picture 10"/>
          <p:cNvPicPr>
            <a:picLocks noChangeAspect="1"/>
          </p:cNvPicPr>
          <p:nvPr userDrawn="1"/>
        </p:nvPicPr>
        <p:blipFill>
          <a:blip r:embed="rId3"/>
          <a:srcRect/>
          <a:stretch>
            <a:fillRect/>
          </a:stretch>
        </p:blipFill>
        <p:spPr bwMode="auto">
          <a:xfrm>
            <a:off x="3956050" y="2841625"/>
            <a:ext cx="4351338" cy="1119188"/>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30"/>
          <p:cNvSpPr/>
          <p:nvPr/>
        </p:nvSpPr>
        <p:spPr>
          <a:xfrm>
            <a:off x="0" y="0"/>
            <a:ext cx="8380413" cy="663575"/>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pic>
        <p:nvPicPr>
          <p:cNvPr id="1027" name="Picture 31" descr="NTT_Title_and_Content.jpg"/>
          <p:cNvPicPr>
            <a:picLocks noChangeAspect="1"/>
          </p:cNvPicPr>
          <p:nvPr/>
        </p:nvPicPr>
        <p:blipFill>
          <a:blip r:embed="rId9"/>
          <a:srcRect/>
          <a:stretch>
            <a:fillRect/>
          </a:stretch>
        </p:blipFill>
        <p:spPr bwMode="auto">
          <a:xfrm>
            <a:off x="0" y="0"/>
            <a:ext cx="677863" cy="663575"/>
          </a:xfrm>
          <a:prstGeom prst="rect">
            <a:avLst/>
          </a:prstGeom>
          <a:noFill/>
          <a:ln w="9525">
            <a:noFill/>
            <a:miter lim="800000"/>
            <a:headEnd/>
            <a:tailEnd/>
          </a:ln>
        </p:spPr>
      </p:pic>
      <p:sp>
        <p:nvSpPr>
          <p:cNvPr id="8" name="Rectangle 32"/>
          <p:cNvSpPr/>
          <p:nvPr/>
        </p:nvSpPr>
        <p:spPr>
          <a:xfrm>
            <a:off x="8380413" y="0"/>
            <a:ext cx="1525587" cy="663575"/>
          </a:xfrm>
          <a:prstGeom prst="rect">
            <a:avLst/>
          </a:prstGeom>
          <a:solidFill>
            <a:srgbClr val="E1E7F3">
              <a:alpha val="49804"/>
            </a:srgbClr>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anchor="ctr"/>
          <a:lstStyle/>
          <a:p>
            <a:pPr algn="ctr" defTabSz="457133" fontAlgn="auto">
              <a:spcBef>
                <a:spcPts val="0"/>
              </a:spcBef>
              <a:spcAft>
                <a:spcPts val="0"/>
              </a:spcAft>
              <a:defRPr/>
            </a:pPr>
            <a:endParaRPr kumimoji="0" lang="en-US"/>
          </a:p>
        </p:txBody>
      </p:sp>
      <p:pic>
        <p:nvPicPr>
          <p:cNvPr id="1029" name="Picture 33" descr="NTT_logo_RGB.png"/>
          <p:cNvPicPr>
            <a:picLocks noChangeAspect="1"/>
          </p:cNvPicPr>
          <p:nvPr/>
        </p:nvPicPr>
        <p:blipFill>
          <a:blip r:embed="rId10"/>
          <a:srcRect/>
          <a:stretch>
            <a:fillRect/>
          </a:stretch>
        </p:blipFill>
        <p:spPr bwMode="auto">
          <a:xfrm>
            <a:off x="8564563" y="280988"/>
            <a:ext cx="1160462" cy="166687"/>
          </a:xfrm>
          <a:prstGeom prst="rect">
            <a:avLst/>
          </a:prstGeom>
          <a:noFill/>
          <a:ln w="9525">
            <a:noFill/>
            <a:miter lim="800000"/>
            <a:headEnd/>
            <a:tailEnd/>
          </a:ln>
        </p:spPr>
      </p:pic>
      <p:grpSp>
        <p:nvGrpSpPr>
          <p:cNvPr id="1030" name="Group 51"/>
          <p:cNvGrpSpPr>
            <a:grpSpLocks/>
          </p:cNvGrpSpPr>
          <p:nvPr/>
        </p:nvGrpSpPr>
        <p:grpSpPr bwMode="auto">
          <a:xfrm>
            <a:off x="0" y="6737350"/>
            <a:ext cx="9906000" cy="120650"/>
            <a:chOff x="0" y="6731877"/>
            <a:chExt cx="10688638" cy="132052"/>
          </a:xfrm>
        </p:grpSpPr>
        <p:sp>
          <p:nvSpPr>
            <p:cNvPr id="11" name="Rectangle 52"/>
            <p:cNvSpPr/>
            <p:nvPr userDrawn="1"/>
          </p:nvSpPr>
          <p:spPr>
            <a:xfrm>
              <a:off x="0" y="6731877"/>
              <a:ext cx="10688638" cy="132052"/>
            </a:xfrm>
            <a:prstGeom prst="rect">
              <a:avLst/>
            </a:prstGeom>
            <a:solidFill>
              <a:srgbClr val="E1E7F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grpSp>
          <p:nvGrpSpPr>
            <p:cNvPr id="1035" name="Group 103"/>
            <p:cNvGrpSpPr>
              <a:grpSpLocks/>
            </p:cNvGrpSpPr>
            <p:nvPr userDrawn="1"/>
          </p:nvGrpSpPr>
          <p:grpSpPr bwMode="auto">
            <a:xfrm>
              <a:off x="0" y="6731877"/>
              <a:ext cx="735013" cy="132052"/>
              <a:chOff x="0" y="6296155"/>
              <a:chExt cx="735013" cy="132052"/>
            </a:xfrm>
          </p:grpSpPr>
          <p:sp>
            <p:nvSpPr>
              <p:cNvPr id="13" name="Rectangle 54"/>
              <p:cNvSpPr/>
              <p:nvPr userDrawn="1"/>
            </p:nvSpPr>
            <p:spPr>
              <a:xfrm>
                <a:off x="613227" y="6296155"/>
                <a:ext cx="121618" cy="132052"/>
              </a:xfrm>
              <a:prstGeom prst="rect">
                <a:avLst/>
              </a:prstGeom>
              <a:solidFill>
                <a:srgbClr val="E6B6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sp>
            <p:nvSpPr>
              <p:cNvPr id="14" name="Rectangle 55"/>
              <p:cNvSpPr/>
              <p:nvPr userDrawn="1"/>
            </p:nvSpPr>
            <p:spPr>
              <a:xfrm>
                <a:off x="489896" y="6296155"/>
                <a:ext cx="123330" cy="132052"/>
              </a:xfrm>
              <a:prstGeom prst="rect">
                <a:avLst/>
              </a:prstGeom>
              <a:solidFill>
                <a:srgbClr val="C96953"/>
              </a:solidFill>
              <a:ln w="9525">
                <a:noFill/>
                <a:miter lim="800000"/>
                <a:headEnd/>
                <a:tailEnd/>
              </a:ln>
              <a:effectLst/>
            </p:spPr>
            <p:txBody>
              <a:bodyPr wrap="none"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sp>
            <p:nvSpPr>
              <p:cNvPr id="15" name="Rectangle 56"/>
              <p:cNvSpPr/>
              <p:nvPr userDrawn="1"/>
            </p:nvSpPr>
            <p:spPr>
              <a:xfrm>
                <a:off x="368279" y="6296155"/>
                <a:ext cx="121617" cy="132052"/>
              </a:xfrm>
              <a:prstGeom prst="rect">
                <a:avLst/>
              </a:prstGeom>
              <a:solidFill>
                <a:srgbClr val="6785C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sp>
            <p:nvSpPr>
              <p:cNvPr id="16" name="Rectangle 57"/>
              <p:cNvSpPr/>
              <p:nvPr userDrawn="1"/>
            </p:nvSpPr>
            <p:spPr>
              <a:xfrm>
                <a:off x="244949" y="6296155"/>
                <a:ext cx="121617" cy="132052"/>
              </a:xfrm>
              <a:prstGeom prst="rect">
                <a:avLst/>
              </a:prstGeom>
              <a:solidFill>
                <a:srgbClr val="0080B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33" fontAlgn="auto">
                  <a:spcBef>
                    <a:spcPts val="0"/>
                  </a:spcBef>
                  <a:spcAft>
                    <a:spcPts val="0"/>
                  </a:spcAft>
                  <a:defRPr/>
                </a:pPr>
                <a:endParaRPr kumimoji="0" lang="en-US"/>
              </a:p>
            </p:txBody>
          </p:sp>
          <p:sp>
            <p:nvSpPr>
              <p:cNvPr id="17" name="Rectangle 58"/>
              <p:cNvSpPr/>
              <p:nvPr userDrawn="1"/>
            </p:nvSpPr>
            <p:spPr>
              <a:xfrm>
                <a:off x="121618" y="6296155"/>
                <a:ext cx="123330" cy="132052"/>
              </a:xfrm>
              <a:prstGeom prst="rect">
                <a:avLst/>
              </a:prstGeom>
              <a:solidFill>
                <a:srgbClr val="6F7796"/>
              </a:solidFill>
              <a:ln w="9525">
                <a:noFill/>
                <a:miter lim="800000"/>
                <a:headEnd/>
                <a:tailEnd/>
              </a:ln>
              <a:effectLst/>
            </p:spPr>
            <p:txBody>
              <a:bodyPr wrap="none"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sp>
            <p:nvSpPr>
              <p:cNvPr id="18" name="Rectangle 59"/>
              <p:cNvSpPr/>
              <p:nvPr userDrawn="1"/>
            </p:nvSpPr>
            <p:spPr>
              <a:xfrm>
                <a:off x="0" y="6296155"/>
                <a:ext cx="121618" cy="132052"/>
              </a:xfrm>
              <a:prstGeom prst="rect">
                <a:avLst/>
              </a:prstGeom>
              <a:solidFill>
                <a:srgbClr val="3F4973"/>
              </a:solidFill>
              <a:ln w="9525">
                <a:noFill/>
                <a:miter lim="800000"/>
                <a:headEnd/>
                <a:tailEnd/>
              </a:ln>
              <a:effectLst/>
            </p:spPr>
            <p:txBody>
              <a:bodyPr wrap="none" anchor="ctr"/>
              <a:lstStyle/>
              <a:p>
                <a:pPr defTabSz="840242" fontAlgn="auto">
                  <a:spcBef>
                    <a:spcPts val="0"/>
                  </a:spcBef>
                  <a:spcAft>
                    <a:spcPts val="0"/>
                  </a:spcAft>
                  <a:defRPr/>
                </a:pPr>
                <a:endParaRPr kumimoji="0" lang="en-US" altLang="en-US" sz="1700" kern="0" dirty="0">
                  <a:solidFill>
                    <a:sysClr val="windowText" lastClr="000000"/>
                  </a:solidFill>
                  <a:latin typeface="+mn-lt"/>
                  <a:ea typeface="+mn-ea"/>
                </a:endParaRPr>
              </a:p>
            </p:txBody>
          </p:sp>
        </p:grpSp>
      </p:grpSp>
      <p:sp>
        <p:nvSpPr>
          <p:cNvPr id="19" name="TextBox 60"/>
          <p:cNvSpPr txBox="1"/>
          <p:nvPr/>
        </p:nvSpPr>
        <p:spPr>
          <a:xfrm>
            <a:off x="9457981" y="6742113"/>
            <a:ext cx="448019" cy="123111"/>
          </a:xfrm>
          <a:prstGeom prst="rect">
            <a:avLst/>
          </a:prstGeom>
          <a:noFill/>
        </p:spPr>
        <p:txBody>
          <a:bodyPr wrap="square" lIns="84024" tIns="0" rIns="84024" bIns="0">
            <a:spAutoFit/>
          </a:bodyPr>
          <a:lstStyle/>
          <a:p>
            <a:pPr defTabSz="457133" fontAlgn="auto">
              <a:spcBef>
                <a:spcPts val="0"/>
              </a:spcBef>
              <a:spcAft>
                <a:spcPts val="0"/>
              </a:spcAft>
              <a:defRPr/>
            </a:pPr>
            <a:fld id="{FA8AA7DF-AE2C-41DB-95E3-A18CE1EC4AF2}" type="slidenum">
              <a:rPr kumimoji="0" lang="en-US" sz="800">
                <a:latin typeface="Arial"/>
                <a:ea typeface="+mn-ea"/>
                <a:cs typeface="Arial"/>
              </a:rPr>
              <a:pPr defTabSz="457133" fontAlgn="auto">
                <a:spcBef>
                  <a:spcPts val="0"/>
                </a:spcBef>
                <a:spcAft>
                  <a:spcPts val="0"/>
                </a:spcAft>
                <a:defRPr/>
              </a:pPr>
              <a:t>‹#›</a:t>
            </a:fld>
            <a:endParaRPr kumimoji="0" lang="en-US" sz="800" dirty="0">
              <a:latin typeface="Arial"/>
              <a:ea typeface="+mn-ea"/>
              <a:cs typeface="Arial"/>
            </a:endParaRPr>
          </a:p>
        </p:txBody>
      </p:sp>
      <p:sp>
        <p:nvSpPr>
          <p:cNvPr id="20" name="TextBox 61"/>
          <p:cNvSpPr txBox="1"/>
          <p:nvPr/>
        </p:nvSpPr>
        <p:spPr>
          <a:xfrm>
            <a:off x="711200" y="6756400"/>
            <a:ext cx="2190750" cy="93663"/>
          </a:xfrm>
          <a:prstGeom prst="rect">
            <a:avLst/>
          </a:prstGeom>
          <a:noFill/>
        </p:spPr>
        <p:txBody>
          <a:bodyPr lIns="84024" tIns="0" rIns="84024" bIns="0">
            <a:spAutoFit/>
          </a:bodyPr>
          <a:lstStyle/>
          <a:p>
            <a:pPr defTabSz="457133" fontAlgn="auto">
              <a:spcBef>
                <a:spcPts val="0"/>
              </a:spcBef>
              <a:spcAft>
                <a:spcPts val="0"/>
              </a:spcAft>
              <a:defRPr/>
            </a:pPr>
            <a:r>
              <a:rPr kumimoji="0" lang="en-US" sz="600" dirty="0" smtClean="0">
                <a:latin typeface="Arial"/>
                <a:ea typeface="+mn-ea"/>
                <a:cs typeface="Arial"/>
              </a:rPr>
              <a:t>Copyright © 201</a:t>
            </a:r>
            <a:r>
              <a:rPr kumimoji="0" lang="en-US" altLang="ja-JP" sz="600" dirty="0" smtClean="0">
                <a:latin typeface="Arial"/>
                <a:ea typeface="+mn-ea"/>
                <a:cs typeface="Arial"/>
              </a:rPr>
              <a:t>6</a:t>
            </a:r>
            <a:r>
              <a:rPr kumimoji="0" lang="en-US" sz="600" dirty="0" smtClean="0">
                <a:latin typeface="Arial"/>
                <a:ea typeface="+mn-ea"/>
                <a:cs typeface="Arial"/>
              </a:rPr>
              <a:t> NTT DATA Corporation</a:t>
            </a:r>
            <a:endParaRPr kumimoji="0" lang="en-US" sz="600" dirty="0">
              <a:latin typeface="Arial"/>
              <a:ea typeface="+mn-ea"/>
              <a:cs typeface="Arial"/>
            </a:endParaRPr>
          </a:p>
        </p:txBody>
      </p:sp>
      <p:sp>
        <p:nvSpPr>
          <p:cNvPr id="1033" name="タイトル プレースホルダー 1"/>
          <p:cNvSpPr>
            <a:spLocks noGrp="1"/>
          </p:cNvSpPr>
          <p:nvPr>
            <p:ph type="title"/>
          </p:nvPr>
        </p:nvSpPr>
        <p:spPr bwMode="auto">
          <a:xfrm>
            <a:off x="677863" y="0"/>
            <a:ext cx="7626350" cy="663575"/>
          </a:xfrm>
          <a:prstGeom prst="rect">
            <a:avLst/>
          </a:prstGeom>
          <a:noFill/>
          <a:ln w="9525">
            <a:noFill/>
            <a:miter lim="800000"/>
            <a:headEnd/>
            <a:tailEnd/>
          </a:ln>
        </p:spPr>
        <p:txBody>
          <a:bodyPr vert="horz" wrap="square" lIns="168048" tIns="42012" rIns="168048" bIns="42012"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57" r:id="rId4"/>
    <p:sldLayoutId id="2147483656" r:id="rId5"/>
    <p:sldLayoutId id="2147483655" r:id="rId6"/>
    <p:sldLayoutId id="2147483661" r:id="rId7"/>
  </p:sldLayoutIdLst>
  <p:timing>
    <p:tnLst>
      <p:par>
        <p:cTn id="1" dur="indefinite" restart="never" nodeType="tmRoot"/>
      </p:par>
    </p:tnLst>
  </p:timing>
  <p:hf hdr="0" dt="0"/>
  <p:txStyles>
    <p:titleStyle>
      <a:lvl1pPr algn="l" defTabSz="455613" rtl="0" eaLnBrk="0" fontAlgn="base" hangingPunct="0">
        <a:spcBef>
          <a:spcPct val="0"/>
        </a:spcBef>
        <a:spcAft>
          <a:spcPct val="0"/>
        </a:spcAft>
        <a:defRPr kumimoji="1" lang="ja-JP" altLang="en-US" sz="2000" kern="1200">
          <a:solidFill>
            <a:schemeClr val="tx1"/>
          </a:solidFill>
          <a:latin typeface="+mn-ea"/>
          <a:ea typeface="+mn-ea"/>
          <a:cs typeface="+mn-cs"/>
        </a:defRPr>
      </a:lvl1pPr>
      <a:lvl2pPr algn="l" defTabSz="455613" rtl="0" eaLnBrk="0" fontAlgn="base" hangingPunct="0">
        <a:spcBef>
          <a:spcPct val="0"/>
        </a:spcBef>
        <a:spcAft>
          <a:spcPct val="0"/>
        </a:spcAft>
        <a:defRPr kumimoji="1" sz="2000">
          <a:solidFill>
            <a:schemeClr val="tx1"/>
          </a:solidFill>
          <a:latin typeface="HGP創英角ｺﾞｼｯｸUB" pitchFamily="50" charset="-128"/>
          <a:ea typeface="HGP創英角ｺﾞｼｯｸUB" pitchFamily="50" charset="-128"/>
        </a:defRPr>
      </a:lvl2pPr>
      <a:lvl3pPr algn="l" defTabSz="455613" rtl="0" eaLnBrk="0" fontAlgn="base" hangingPunct="0">
        <a:spcBef>
          <a:spcPct val="0"/>
        </a:spcBef>
        <a:spcAft>
          <a:spcPct val="0"/>
        </a:spcAft>
        <a:defRPr kumimoji="1" sz="2000">
          <a:solidFill>
            <a:schemeClr val="tx1"/>
          </a:solidFill>
          <a:latin typeface="HGP創英角ｺﾞｼｯｸUB" pitchFamily="50" charset="-128"/>
          <a:ea typeface="HGP創英角ｺﾞｼｯｸUB" pitchFamily="50" charset="-128"/>
        </a:defRPr>
      </a:lvl3pPr>
      <a:lvl4pPr algn="l" defTabSz="455613" rtl="0" eaLnBrk="0" fontAlgn="base" hangingPunct="0">
        <a:spcBef>
          <a:spcPct val="0"/>
        </a:spcBef>
        <a:spcAft>
          <a:spcPct val="0"/>
        </a:spcAft>
        <a:defRPr kumimoji="1" sz="2000">
          <a:solidFill>
            <a:schemeClr val="tx1"/>
          </a:solidFill>
          <a:latin typeface="HGP創英角ｺﾞｼｯｸUB" pitchFamily="50" charset="-128"/>
          <a:ea typeface="HGP創英角ｺﾞｼｯｸUB" pitchFamily="50" charset="-128"/>
        </a:defRPr>
      </a:lvl4pPr>
      <a:lvl5pPr algn="l" defTabSz="455613" rtl="0" eaLnBrk="0" fontAlgn="base" hangingPunct="0">
        <a:spcBef>
          <a:spcPct val="0"/>
        </a:spcBef>
        <a:spcAft>
          <a:spcPct val="0"/>
        </a:spcAft>
        <a:defRPr kumimoji="1" sz="2000">
          <a:solidFill>
            <a:schemeClr val="tx1"/>
          </a:solidFill>
          <a:latin typeface="HGP創英角ｺﾞｼｯｸUB" pitchFamily="50" charset="-128"/>
          <a:ea typeface="HGP創英角ｺﾞｼｯｸUB" pitchFamily="50" charset="-128"/>
        </a:defRPr>
      </a:lvl5pPr>
      <a:lvl6pPr marL="457200" algn="l" defTabSz="455613"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6pPr>
      <a:lvl7pPr marL="914400" algn="l" defTabSz="455613"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7pPr>
      <a:lvl8pPr marL="1371600" algn="l" defTabSz="455613"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8pPr>
      <a:lvl9pPr marL="1828800" algn="l" defTabSz="455613"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9pPr>
    </p:titleStyle>
    <p:bodyStyle>
      <a:lvl1pPr marL="168275" indent="-168275" algn="l" defTabSz="455613" rtl="0" eaLnBrk="0" fontAlgn="base" hangingPunct="0">
        <a:spcBef>
          <a:spcPct val="20000"/>
        </a:spcBef>
        <a:spcAft>
          <a:spcPct val="0"/>
        </a:spcAft>
        <a:buFont typeface="Arial" charset="0"/>
        <a:buChar char="•"/>
        <a:defRPr kumimoji="1" lang="ja-JP" altLang="en-US" sz="2000" kern="1200">
          <a:solidFill>
            <a:schemeClr val="tx1"/>
          </a:solidFill>
          <a:latin typeface="+mn-ea"/>
          <a:ea typeface="+mn-ea"/>
          <a:cs typeface="+mn-cs"/>
        </a:defRPr>
      </a:lvl1pPr>
      <a:lvl2pPr marL="681038" indent="-223838" algn="l" defTabSz="455613" rtl="0" eaLnBrk="0" fontAlgn="base" hangingPunct="0">
        <a:spcBef>
          <a:spcPct val="20000"/>
        </a:spcBef>
        <a:spcAft>
          <a:spcPct val="0"/>
        </a:spcAft>
        <a:buFont typeface="Arial" charset="0"/>
        <a:buChar char="–"/>
        <a:defRPr kumimoji="1" lang="ja-JP" altLang="en-US" kern="1200">
          <a:solidFill>
            <a:schemeClr val="tx1"/>
          </a:solidFill>
          <a:latin typeface="+mn-ea"/>
          <a:ea typeface="+mn-ea"/>
          <a:cs typeface="Arial"/>
        </a:defRPr>
      </a:lvl2pPr>
      <a:lvl3pPr marL="1089025" indent="-174625" algn="l" defTabSz="455613" rtl="0" eaLnBrk="0" fontAlgn="base" hangingPunct="0">
        <a:spcBef>
          <a:spcPct val="20000"/>
        </a:spcBef>
        <a:spcAft>
          <a:spcPct val="0"/>
        </a:spcAft>
        <a:buFont typeface="Arial" charset="0"/>
        <a:buChar char="•"/>
        <a:defRPr kumimoji="1" lang="ja-JP" altLang="en-US" sz="1600" kern="1200">
          <a:solidFill>
            <a:schemeClr val="tx1"/>
          </a:solidFill>
          <a:latin typeface="+mn-ea"/>
          <a:ea typeface="+mn-ea"/>
          <a:cs typeface="Arial"/>
        </a:defRPr>
      </a:lvl3pPr>
      <a:lvl4pPr marL="1543050" indent="-171450" algn="l" defTabSz="455613" rtl="0" eaLnBrk="0" fontAlgn="base" hangingPunct="0">
        <a:spcBef>
          <a:spcPct val="20000"/>
        </a:spcBef>
        <a:spcAft>
          <a:spcPct val="0"/>
        </a:spcAft>
        <a:buFont typeface="Arial" charset="0"/>
        <a:buChar char="–"/>
        <a:defRPr kumimoji="1" lang="ja-JP" altLang="en-US" sz="1400" kern="1200">
          <a:solidFill>
            <a:schemeClr val="tx1"/>
          </a:solidFill>
          <a:latin typeface="+mn-ea"/>
          <a:ea typeface="+mn-ea"/>
          <a:cs typeface="Arial"/>
        </a:defRPr>
      </a:lvl4pPr>
      <a:lvl5pPr marL="1998663" indent="-169863" algn="l" defTabSz="455613" rtl="0" eaLnBrk="0" fontAlgn="base" hangingPunct="0">
        <a:spcBef>
          <a:spcPct val="20000"/>
        </a:spcBef>
        <a:spcAft>
          <a:spcPct val="0"/>
        </a:spcAft>
        <a:buFont typeface="Arial" charset="0"/>
        <a:buChar char="»"/>
        <a:defRPr kumimoji="1" lang="ja-JP" altLang="en-US" sz="1200" kern="1200">
          <a:solidFill>
            <a:schemeClr val="tx1"/>
          </a:solidFill>
          <a:latin typeface="+mn-ea"/>
          <a:ea typeface="+mn-ea"/>
          <a:cs typeface="Arial"/>
        </a:defRPr>
      </a:lvl5pPr>
      <a:lvl6pPr marL="2514235" indent="-228567" algn="l" defTabSz="457133" rtl="0" eaLnBrk="1" latinLnBrk="0" hangingPunct="1">
        <a:spcBef>
          <a:spcPct val="20000"/>
        </a:spcBef>
        <a:buFont typeface="Arial"/>
        <a:buChar char="•"/>
        <a:defRPr kumimoji="1" sz="2000" kern="1200">
          <a:solidFill>
            <a:schemeClr val="tx1"/>
          </a:solidFill>
          <a:latin typeface="+mn-lt"/>
          <a:ea typeface="+mn-ea"/>
          <a:cs typeface="+mn-cs"/>
        </a:defRPr>
      </a:lvl6pPr>
      <a:lvl7pPr marL="2971370" indent="-228567" algn="l" defTabSz="457133" rtl="0" eaLnBrk="1" latinLnBrk="0" hangingPunct="1">
        <a:spcBef>
          <a:spcPct val="20000"/>
        </a:spcBef>
        <a:buFont typeface="Arial"/>
        <a:buChar char="•"/>
        <a:defRPr kumimoji="1" sz="2000" kern="1200">
          <a:solidFill>
            <a:schemeClr val="tx1"/>
          </a:solidFill>
          <a:latin typeface="+mn-lt"/>
          <a:ea typeface="+mn-ea"/>
          <a:cs typeface="+mn-cs"/>
        </a:defRPr>
      </a:lvl7pPr>
      <a:lvl8pPr marL="3428503" indent="-228567" algn="l" defTabSz="457133" rtl="0" eaLnBrk="1" latinLnBrk="0" hangingPunct="1">
        <a:spcBef>
          <a:spcPct val="20000"/>
        </a:spcBef>
        <a:buFont typeface="Arial"/>
        <a:buChar char="•"/>
        <a:defRPr kumimoji="1" sz="2000" kern="1200">
          <a:solidFill>
            <a:schemeClr val="tx1"/>
          </a:solidFill>
          <a:latin typeface="+mn-lt"/>
          <a:ea typeface="+mn-ea"/>
          <a:cs typeface="+mn-cs"/>
        </a:defRPr>
      </a:lvl8pPr>
      <a:lvl9pPr marL="3885637" indent="-228567" algn="l" defTabSz="457133"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en-US"/>
      </a:defPPr>
      <a:lvl1pPr marL="0" algn="l" defTabSz="457133" rtl="0" eaLnBrk="1" latinLnBrk="0" hangingPunct="1">
        <a:defRPr kumimoji="1" sz="1800" kern="1200">
          <a:solidFill>
            <a:schemeClr val="tx1"/>
          </a:solidFill>
          <a:latin typeface="+mn-lt"/>
          <a:ea typeface="+mn-ea"/>
          <a:cs typeface="+mn-cs"/>
        </a:defRPr>
      </a:lvl1pPr>
      <a:lvl2pPr marL="457133" algn="l" defTabSz="457133" rtl="0" eaLnBrk="1" latinLnBrk="0" hangingPunct="1">
        <a:defRPr kumimoji="1" sz="1800" kern="1200">
          <a:solidFill>
            <a:schemeClr val="tx1"/>
          </a:solidFill>
          <a:latin typeface="+mn-lt"/>
          <a:ea typeface="+mn-ea"/>
          <a:cs typeface="+mn-cs"/>
        </a:defRPr>
      </a:lvl2pPr>
      <a:lvl3pPr marL="914268" algn="l" defTabSz="457133" rtl="0" eaLnBrk="1" latinLnBrk="0" hangingPunct="1">
        <a:defRPr kumimoji="1" sz="1800" kern="1200">
          <a:solidFill>
            <a:schemeClr val="tx1"/>
          </a:solidFill>
          <a:latin typeface="+mn-lt"/>
          <a:ea typeface="+mn-ea"/>
          <a:cs typeface="+mn-cs"/>
        </a:defRPr>
      </a:lvl3pPr>
      <a:lvl4pPr marL="1371401" algn="l" defTabSz="457133" rtl="0" eaLnBrk="1" latinLnBrk="0" hangingPunct="1">
        <a:defRPr kumimoji="1" sz="1800" kern="1200">
          <a:solidFill>
            <a:schemeClr val="tx1"/>
          </a:solidFill>
          <a:latin typeface="+mn-lt"/>
          <a:ea typeface="+mn-ea"/>
          <a:cs typeface="+mn-cs"/>
        </a:defRPr>
      </a:lvl4pPr>
      <a:lvl5pPr marL="1828535" algn="l" defTabSz="457133" rtl="0" eaLnBrk="1" latinLnBrk="0" hangingPunct="1">
        <a:defRPr kumimoji="1" sz="1800" kern="1200">
          <a:solidFill>
            <a:schemeClr val="tx1"/>
          </a:solidFill>
          <a:latin typeface="+mn-lt"/>
          <a:ea typeface="+mn-ea"/>
          <a:cs typeface="+mn-cs"/>
        </a:defRPr>
      </a:lvl5pPr>
      <a:lvl6pPr marL="2285669" algn="l" defTabSz="457133" rtl="0" eaLnBrk="1" latinLnBrk="0" hangingPunct="1">
        <a:defRPr kumimoji="1" sz="1800" kern="1200">
          <a:solidFill>
            <a:schemeClr val="tx1"/>
          </a:solidFill>
          <a:latin typeface="+mn-lt"/>
          <a:ea typeface="+mn-ea"/>
          <a:cs typeface="+mn-cs"/>
        </a:defRPr>
      </a:lvl6pPr>
      <a:lvl7pPr marL="2742803" algn="l" defTabSz="457133" rtl="0" eaLnBrk="1" latinLnBrk="0" hangingPunct="1">
        <a:defRPr kumimoji="1" sz="1800" kern="1200">
          <a:solidFill>
            <a:schemeClr val="tx1"/>
          </a:solidFill>
          <a:latin typeface="+mn-lt"/>
          <a:ea typeface="+mn-ea"/>
          <a:cs typeface="+mn-cs"/>
        </a:defRPr>
      </a:lvl7pPr>
      <a:lvl8pPr marL="3199936" algn="l" defTabSz="457133" rtl="0" eaLnBrk="1" latinLnBrk="0" hangingPunct="1">
        <a:defRPr kumimoji="1" sz="1800" kern="1200">
          <a:solidFill>
            <a:schemeClr val="tx1"/>
          </a:solidFill>
          <a:latin typeface="+mn-lt"/>
          <a:ea typeface="+mn-ea"/>
          <a:cs typeface="+mn-cs"/>
        </a:defRPr>
      </a:lvl8pPr>
      <a:lvl9pPr marL="3657070" algn="l" defTabSz="45713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9.w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png"/><Relationship Id="rId7" Type="http://schemas.openxmlformats.org/officeDocument/2006/relationships/oleObject" Target="../embeddings/oleObject2.bin"/><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15.emf"/><Relationship Id="rId5" Type="http://schemas.openxmlformats.org/officeDocument/2006/relationships/image" Target="../media/image14.gif"/><Relationship Id="rId4" Type="http://schemas.openxmlformats.org/officeDocument/2006/relationships/image" Target="../media/image13.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テキスト プレースホルダー 2"/>
          <p:cNvSpPr>
            <a:spLocks noGrp="1"/>
          </p:cNvSpPr>
          <p:nvPr>
            <p:ph type="body" idx="13"/>
          </p:nvPr>
        </p:nvSpPr>
        <p:spPr bwMode="auto">
          <a:xfrm>
            <a:off x="2613025" y="4649788"/>
            <a:ext cx="6997700" cy="946150"/>
          </a:xfrm>
          <a:noFill/>
          <a:ln>
            <a:miter lim="800000"/>
            <a:headEnd/>
            <a:tailEnd/>
          </a:ln>
        </p:spPr>
        <p:txBody>
          <a:bodyPr vert="horz" wrap="square" numCol="1" anchorCtr="0" compatLnSpc="1">
            <a:prstTxWarp prst="textNoShape">
              <a:avLst/>
            </a:prstTxWarp>
            <a:normAutofit/>
          </a:bodyPr>
          <a:lstStyle/>
          <a:p>
            <a:pPr eaLnBrk="1" hangingPunct="1">
              <a:spcBef>
                <a:spcPct val="0"/>
              </a:spcBef>
            </a:pP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algn="r" eaLnBrk="1" hangingPunct="1">
              <a:spcBef>
                <a:spcPct val="0"/>
              </a:spcBef>
            </a:pPr>
            <a:r>
              <a:rPr lang="ja-JP" altLang="en-US" sz="1800" dirty="0" smtClean="0">
                <a:latin typeface="Meiryo UI" panose="020B0604030504040204" pitchFamily="50" charset="-128"/>
                <a:ea typeface="Meiryo UI" panose="020B0604030504040204" pitchFamily="50" charset="-128"/>
                <a:cs typeface="Meiryo UI" panose="020B0604030504040204" pitchFamily="50" charset="-128"/>
              </a:rPr>
              <a:t>株式会社ＮＴＴデータ</a:t>
            </a:r>
            <a:endParaRPr lang="en-US" altLang="zh-TW" sz="18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タイトル 3"/>
          <p:cNvSpPr>
            <a:spLocks noGrp="1"/>
          </p:cNvSpPr>
          <p:nvPr>
            <p:ph type="title"/>
          </p:nvPr>
        </p:nvSpPr>
        <p:spPr>
          <a:xfrm>
            <a:off x="2583886" y="3356733"/>
            <a:ext cx="6845864" cy="900113"/>
          </a:xfrm>
        </p:spPr>
        <p:txBody>
          <a:bodyPr>
            <a:noAutofit/>
          </a:bodyPr>
          <a:lstStyle/>
          <a:p>
            <a:pPr defTabSz="457133" eaLnBrk="1" fontAlgn="auto" hangingPunct="1">
              <a:defRPr/>
            </a:pPr>
            <a:r>
              <a:rPr lang="ja-JP" altLang="en-US" sz="2800" dirty="0">
                <a:latin typeface="Meiryo UI" panose="020B0604030504040204" pitchFamily="50" charset="-128"/>
                <a:ea typeface="Meiryo UI" panose="020B0604030504040204" pitchFamily="50" charset="-128"/>
                <a:cs typeface="Meiryo UI" panose="020B0604030504040204" pitchFamily="50" charset="-128"/>
              </a:rPr>
              <a:t>社会保障・税番号</a:t>
            </a:r>
            <a:r>
              <a:rPr lang="ja-JP" altLang="en-US" sz="2800" dirty="0" smtClean="0">
                <a:latin typeface="Meiryo UI" panose="020B0604030504040204" pitchFamily="50" charset="-128"/>
                <a:ea typeface="Meiryo UI" panose="020B0604030504040204" pitchFamily="50" charset="-128"/>
                <a:cs typeface="Meiryo UI" panose="020B0604030504040204" pitchFamily="50" charset="-128"/>
              </a:rPr>
              <a:t>制度（マイナンバー制度に</a:t>
            </a:r>
            <a:r>
              <a:rPr lang="en-US" altLang="ja-JP" sz="2800" dirty="0" smtClean="0">
                <a:latin typeface="Meiryo UI" panose="020B0604030504040204" pitchFamily="50" charset="-128"/>
                <a:ea typeface="Meiryo UI" panose="020B0604030504040204" pitchFamily="50" charset="-128"/>
                <a:cs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cs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cs typeface="Meiryo UI" panose="020B0604030504040204" pitchFamily="50" charset="-128"/>
              </a:rPr>
              <a:t>ついてのご説明資料</a:t>
            </a:r>
            <a:endParaRPr sz="2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603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委託先の適切な選定</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監督</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2059" y="1109686"/>
            <a:ext cx="9496425" cy="1323439"/>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必要かつ適切な監督」には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①</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委託先</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の適切な</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選定</a:t>
            </a:r>
            <a:endParaRPr lang="en-US" altLang="ja-JP" sz="1600" i="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i="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i="1" dirty="0" smtClean="0">
                <a:latin typeface="Meiryo UI" panose="020B0604030504040204" pitchFamily="50" charset="-128"/>
                <a:ea typeface="Meiryo UI" panose="020B0604030504040204" pitchFamily="50" charset="-128"/>
                <a:cs typeface="Meiryo UI" panose="020B0604030504040204" pitchFamily="50" charset="-128"/>
              </a:rPr>
              <a:t>②</a:t>
            </a:r>
            <a:r>
              <a:rPr lang="ja-JP" altLang="en-US" sz="1600" i="1" dirty="0">
                <a:latin typeface="Meiryo UI" panose="020B0604030504040204" pitchFamily="50" charset="-128"/>
                <a:ea typeface="Meiryo UI" panose="020B0604030504040204" pitchFamily="50" charset="-128"/>
                <a:cs typeface="Meiryo UI" panose="020B0604030504040204" pitchFamily="50" charset="-128"/>
              </a:rPr>
              <a:t>委託先に安全管理措置を遵守させるため</a:t>
            </a:r>
            <a:r>
              <a:rPr lang="ja-JP" altLang="en-US" sz="1600" i="1" dirty="0" smtClean="0">
                <a:latin typeface="Meiryo UI" panose="020B0604030504040204" pitchFamily="50" charset="-128"/>
                <a:ea typeface="Meiryo UI" panose="020B0604030504040204" pitchFamily="50" charset="-128"/>
                <a:cs typeface="Meiryo UI" panose="020B0604030504040204" pitchFamily="50" charset="-128"/>
              </a:rPr>
              <a:t>に</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i="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a:t>
            </a:r>
            <a:r>
              <a:rPr lang="ja-JP" altLang="en-US" sz="1600" i="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な契約の</a:t>
            </a:r>
            <a:r>
              <a:rPr lang="ja-JP" altLang="en-US" sz="1600" i="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締結</a:t>
            </a:r>
            <a:endParaRPr lang="en-US" altLang="ja-JP" sz="1600" i="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i="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i="1" dirty="0" smtClean="0">
                <a:latin typeface="Meiryo UI" panose="020B0604030504040204" pitchFamily="50" charset="-128"/>
                <a:ea typeface="Meiryo UI" panose="020B0604030504040204" pitchFamily="50" charset="-128"/>
                <a:cs typeface="Meiryo UI" panose="020B0604030504040204" pitchFamily="50" charset="-128"/>
              </a:rPr>
              <a:t>③</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i="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委託先</a:t>
            </a:r>
            <a:r>
              <a:rPr lang="ja-JP" altLang="en-US" sz="1600" i="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における特定個人情報の取扱</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状況の</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把握</a:t>
            </a:r>
            <a:endParaRPr lang="en-US" altLang="ja-JP"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含まれる。 </a:t>
            </a:r>
          </a:p>
        </p:txBody>
      </p:sp>
      <p:sp>
        <p:nvSpPr>
          <p:cNvPr id="7" name="テキスト ボックス 6"/>
          <p:cNvSpPr txBox="1"/>
          <p:nvPr/>
        </p:nvSpPr>
        <p:spPr>
          <a:xfrm>
            <a:off x="200025" y="2673974"/>
            <a:ext cx="9496425" cy="3508653"/>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355600" indent="-35560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特定個人情報の委託先の選定にあたっては、安全管理措置が講じられる事業者なのか</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どうか</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契約する前に</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確認</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必要があります。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a:latin typeface="Meiryo UI" panose="020B0604030504040204" pitchFamily="50" charset="-128"/>
                <a:ea typeface="Meiryo UI" panose="020B0604030504040204" pitchFamily="50" charset="-128"/>
                <a:cs typeface="Meiryo UI" panose="020B0604030504040204" pitchFamily="50" charset="-128"/>
              </a:rPr>
              <a:t>2</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契約内容には、下記の内容を盛り込む必要があります。合意内容が</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客観的に明確であれば契約書でなくても構いません</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－秘密</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保持</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義務</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：特定個人情報の取扱いに関する秘密を漏らさないこと</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所内からの特定個人情報の持出しの</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禁止</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：特定個人情報を機器や媒体、書類等で持ち出さないこと</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個人情報の目的外利用の</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禁止</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：特定個人情報を本来の目的以外の目的で利用しないこと</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再委託</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における</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条件</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：再委託を行う際に遵守すべき条件</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漏えい</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事案等が発生した場合の委託先の</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責任</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：漏えい等が発生した場合の委託先の責任範囲</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委託</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契約終了後の特定個人情報の返却又は</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廃棄</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：委託終了後の特定個人情報の返却や廃棄の方法等</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業者に対する監督・</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教育</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：委託先従業者に対する監督や教育の方法等</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538163" indent="-85725"/>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契約</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内容の遵守状況について報告を</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求める規程等</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：遵守状況がどうなっているかの報告に関する規程等</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他にも、委託者</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委託先に対して</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実地調査</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を行うことが</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できる規程</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等</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を盛り込むことが</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望ましいです。</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9" y="2491035"/>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3" name="グループ化 32"/>
          <p:cNvGrpSpPr/>
          <p:nvPr/>
        </p:nvGrpSpPr>
        <p:grpSpPr>
          <a:xfrm>
            <a:off x="5879919" y="317452"/>
            <a:ext cx="2483000" cy="280212"/>
            <a:chOff x="5499648" y="4072741"/>
            <a:chExt cx="2483000" cy="280212"/>
          </a:xfrm>
        </p:grpSpPr>
        <p:sp>
          <p:nvSpPr>
            <p:cNvPr id="34" name="角丸四角形 33"/>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35" name="角丸四角形 34"/>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36" name="角丸四角形 35"/>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角丸四角形 36"/>
            <p:cNvSpPr/>
            <p:nvPr/>
          </p:nvSpPr>
          <p:spPr>
            <a:xfrm>
              <a:off x="7153770"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角丸四角形 37"/>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角丸四角形 38"/>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40" name="角丸四角形 39"/>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41" name="角丸四角形 40"/>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42" name="角丸四角形 41"/>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3" name="角丸四角形 42"/>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角丸四角形 43"/>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397830" y="670449"/>
            <a:ext cx="5509398"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第４－２－ </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⑴</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1B</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必要かつ適切な監督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461336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再委託</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の</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要件</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23830" y="1189339"/>
            <a:ext cx="9496426" cy="83099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委託を受けた者」は、委託者の許諾を得た場合に限り、再委託をすることができる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再委託</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を受けた者は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最初</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の委託者の許諾を得た場合に限り、その事務を更に再委託することができる</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○委託者は、直接</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委託する事業者</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をだけ</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ではなく</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再委託先の事業者に</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対しても間接的に監督義務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負う。</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5" y="2441008"/>
            <a:ext cx="9577022" cy="3693319"/>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委託者は、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委託先会社が</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個人情報を取り扱う業務を</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再委託する前に再委託の可否について申告させ、その上で許諾する</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必要があります。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委託者は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再委託先</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会社が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特定個人情報を取り扱う業務を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再々委託</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する前に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再々委託</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の可否について申告させ、その上で許諾する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委託者は、一次委託先への監督義務だけでなく、二次以降の全ての委託先に間接的な監督義務があります。</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委託者は、一次委託先が二次委託先を適切に監督しているかを監督</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する必要があります。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43570" y="2274320"/>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28469"/>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595446" y="658454"/>
            <a:ext cx="5369483" cy="507831"/>
          </a:xfrm>
          <a:prstGeom prst="rect">
            <a:avLst/>
          </a:prstGeom>
        </p:spPr>
        <p:txBody>
          <a:bodyPr wrap="squar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第４－２－ ⑴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2A</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再委託の要件 （「特定個人情報の適正な取扱いに関するガイドライン（事業者編）」</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第４－２－ ⑴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2B</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再委託の効果</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特定個人情報の適正な取扱いに関するガイドライン（事業者編）」</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第４－２－ ⑴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2C</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再委託先の監督（「特定個人情報の適正な取扱いに関するガイドライン（事業者編）」</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63706" y="4444087"/>
            <a:ext cx="1268730" cy="1005840"/>
          </a:xfrm>
          <a:prstGeom prst="rect">
            <a:avLst/>
          </a:prstGeom>
          <a:solidFill>
            <a:schemeClr val="accent6">
              <a:lumMod val="40000"/>
              <a:lumOff val="6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委託者</a:t>
            </a:r>
            <a:endParaRPr kumimoji="1"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右矢印 7"/>
          <p:cNvSpPr/>
          <p:nvPr/>
        </p:nvSpPr>
        <p:spPr>
          <a:xfrm>
            <a:off x="1840230" y="4665067"/>
            <a:ext cx="1062990" cy="582930"/>
          </a:xfrm>
          <a:prstGeom prst="rightArrow">
            <a:avLst/>
          </a:prstGeom>
          <a:solidFill>
            <a:schemeClr val="bg1"/>
          </a:solidFill>
          <a:ln>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委託</a:t>
            </a:r>
          </a:p>
        </p:txBody>
      </p:sp>
      <p:sp>
        <p:nvSpPr>
          <p:cNvPr id="33" name="正方形/長方形 32"/>
          <p:cNvSpPr/>
          <p:nvPr/>
        </p:nvSpPr>
        <p:spPr>
          <a:xfrm>
            <a:off x="2991939" y="4463137"/>
            <a:ext cx="1268730" cy="1005840"/>
          </a:xfrm>
          <a:prstGeom prst="rect">
            <a:avLst/>
          </a:prstGeom>
          <a:solidFill>
            <a:schemeClr val="accent4">
              <a:lumMod val="40000"/>
              <a:lumOff val="6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委託先</a:t>
            </a:r>
            <a:endPar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（一次）</a:t>
            </a:r>
          </a:p>
        </p:txBody>
      </p:sp>
      <p:sp>
        <p:nvSpPr>
          <p:cNvPr id="34" name="右矢印 33"/>
          <p:cNvSpPr/>
          <p:nvPr/>
        </p:nvSpPr>
        <p:spPr>
          <a:xfrm>
            <a:off x="4392114" y="4674592"/>
            <a:ext cx="1062990" cy="582930"/>
          </a:xfrm>
          <a:prstGeom prst="rightArrow">
            <a:avLst/>
          </a:prstGeom>
          <a:solidFill>
            <a:schemeClr val="bg1"/>
          </a:solidFill>
          <a:ln>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再委託</a:t>
            </a:r>
          </a:p>
        </p:txBody>
      </p:sp>
      <p:sp>
        <p:nvSpPr>
          <p:cNvPr id="35" name="正方形/長方形 34"/>
          <p:cNvSpPr/>
          <p:nvPr/>
        </p:nvSpPr>
        <p:spPr>
          <a:xfrm>
            <a:off x="5574586" y="4444087"/>
            <a:ext cx="1268730" cy="1005840"/>
          </a:xfrm>
          <a:prstGeom prst="rect">
            <a:avLst/>
          </a:prstGeom>
          <a:solidFill>
            <a:schemeClr val="accent4">
              <a:lumMod val="40000"/>
              <a:lumOff val="6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再委託先</a:t>
            </a:r>
            <a:endPar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（二次）</a:t>
            </a:r>
          </a:p>
        </p:txBody>
      </p:sp>
      <p:sp>
        <p:nvSpPr>
          <p:cNvPr id="36" name="右矢印 35"/>
          <p:cNvSpPr/>
          <p:nvPr/>
        </p:nvSpPr>
        <p:spPr>
          <a:xfrm>
            <a:off x="7015644" y="4674592"/>
            <a:ext cx="1062990" cy="582930"/>
          </a:xfrm>
          <a:prstGeom prst="rightArrow">
            <a:avLst/>
          </a:prstGeom>
          <a:solidFill>
            <a:schemeClr val="bg1"/>
          </a:solidFill>
          <a:ln>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再々委託</a:t>
            </a:r>
          </a:p>
        </p:txBody>
      </p:sp>
      <p:sp>
        <p:nvSpPr>
          <p:cNvPr id="37" name="正方形/長方形 36"/>
          <p:cNvSpPr/>
          <p:nvPr/>
        </p:nvSpPr>
        <p:spPr>
          <a:xfrm>
            <a:off x="8245342" y="4463137"/>
            <a:ext cx="1268730" cy="1005840"/>
          </a:xfrm>
          <a:prstGeom prst="rect">
            <a:avLst/>
          </a:prstGeom>
          <a:solidFill>
            <a:schemeClr val="accent4">
              <a:lumMod val="40000"/>
              <a:lumOff val="6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pc="-1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再々委託先</a:t>
            </a:r>
            <a:endParaRPr lang="en-US" altLang="ja-JP" spc="-1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pc="-1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（三次）</a:t>
            </a:r>
          </a:p>
        </p:txBody>
      </p:sp>
      <p:sp>
        <p:nvSpPr>
          <p:cNvPr id="9" name="上カーブ矢印 8"/>
          <p:cNvSpPr/>
          <p:nvPr/>
        </p:nvSpPr>
        <p:spPr>
          <a:xfrm>
            <a:off x="845820" y="5468977"/>
            <a:ext cx="8286750" cy="493871"/>
          </a:xfrm>
          <a:prstGeom prst="curvedUp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38" name="上カーブ矢印 37"/>
          <p:cNvSpPr/>
          <p:nvPr/>
        </p:nvSpPr>
        <p:spPr>
          <a:xfrm>
            <a:off x="845819" y="5449927"/>
            <a:ext cx="5448377" cy="360521"/>
          </a:xfrm>
          <a:prstGeom prst="curvedUp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10" name="正方形/長方形 9"/>
          <p:cNvSpPr/>
          <p:nvPr/>
        </p:nvSpPr>
        <p:spPr>
          <a:xfrm>
            <a:off x="1766726" y="5633282"/>
            <a:ext cx="805024" cy="329566"/>
          </a:xfrm>
          <a:prstGeom prst="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許諾</a:t>
            </a:r>
          </a:p>
        </p:txBody>
      </p:sp>
    </p:spTree>
    <p:extLst>
      <p:ext uri="{BB962C8B-B14F-4D97-AF65-F5344CB8AC3E}">
        <p14:creationId xmlns:p14="http://schemas.microsoft.com/office/powerpoint/2010/main" val="3825543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第三者提供</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10908" y="1126829"/>
            <a:ext cx="9496425" cy="83099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○番号法</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で限定的に明記された場合を除き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個人情報を「提供」してはならない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個人情報が</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、違法</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に第三者に提供</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され、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本人から第三者へ</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の提供</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の停止を求められた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場合、遅滞</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なく</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第三者</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への提供を停止しなければならない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3" y="2601818"/>
            <a:ext cx="9496425" cy="2831544"/>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「第三者提供」と</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、この場合、別の会社に特定個人情報を提供することです。番号法で可能とされている場合を除き、特定</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個人情報を</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第三者提供して</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はいけません。グループ会社間であっても第三者提供してはいけません。</a:t>
            </a:r>
            <a:endParaRPr lang="en-US" altLang="ja-JP"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58775" indent="-35877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・特定個人情報の取扱いの委託（例えば、特定個人情報の保管を行うクラウドサービスの利用）は、委託であり、第三者提供ではありません。</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個人情報の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共同利用もしてはいけません</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。「共同利用」とは</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、この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場合</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特定個人情報を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複数の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会社で同等の立場で共同で利用することです。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4625" indent="-174625">
              <a:tabLst>
                <a:tab pos="358775" algn="l"/>
              </a:tabLst>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法令</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違反</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により特定個人情報を第三者提供しており、適切な理由で停止を求められた場合は、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第三者提供を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停止</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しなければなり</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ません。</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7" y="2435131"/>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39486"/>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314093" y="633990"/>
            <a:ext cx="5627258" cy="3693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第</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４－３－</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⑵</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特定個人情報の提供制限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第４－４　●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第三者提供の停止（「特定個人情報の適正な取扱いに関するガイドライン（事業者編）」</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771131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教育</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53443"/>
            <a:ext cx="9496425" cy="338554"/>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業者は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u="sng"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事務取扱</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担当者に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、適正</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な</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取扱いの周知</a:t>
            </a: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と</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適切</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な教育</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を行う</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5" y="2021624"/>
            <a:ext cx="9496425" cy="2215991"/>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355600" indent="-35560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事務取扱</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担当者</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に対し、</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特定個人情報の取扱いに関する留意事項について教育</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を行う必要があります。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・事務取扱担当者が異動等により変更となった場合、</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新規担当者に教育</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を行う必要があります。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事務取扱担当者以外の一般の従業者にも</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、特定個人情報を不正に取得・利用しないよう教育を実施する必要があります。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新卒採用や中途採用の従業者にも教育を実施する必要があります。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・教育内容を忘却されないよう、また、新たな制度やルールに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も</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対応するよう、</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教育は年</a:t>
            </a:r>
            <a:r>
              <a:rPr lang="en-US"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回等、定期的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に実施することが望ましいです。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9" y="1854936"/>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637314" y="659120"/>
            <a:ext cx="5301376"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2.D.b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事務取扱担当者の教育（「特定個人情報の適正な取扱いに関するガイドライン（事業者編）」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33" name="テキスト ボックス 32"/>
          <p:cNvSpPr txBox="1"/>
          <p:nvPr/>
        </p:nvSpPr>
        <p:spPr>
          <a:xfrm>
            <a:off x="193640" y="4599388"/>
            <a:ext cx="9496425" cy="1323439"/>
          </a:xfrm>
          <a:prstGeom prst="rect">
            <a:avLst/>
          </a:prstGeom>
          <a:solidFill>
            <a:schemeClr val="bg1"/>
          </a:solidFill>
          <a:ln w="38100">
            <a:solidFill>
              <a:srgbClr val="00B050"/>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・教育</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方法の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例としては、下記が挙げられます。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354013"/>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－集合</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研修（講師による説明等）</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354013"/>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研修</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資料の配布（紙や電子ファイル）</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354013"/>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Web</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ベースの研修</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354013"/>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外部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機関が開催している研修</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a:xfrm>
            <a:off x="174525" y="4344670"/>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1229421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特定個人情報の取扱状況の管理</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20785"/>
            <a:ext cx="9496425" cy="338554"/>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個人情報ファイル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取扱</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状況を確認するための手段を整備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 </a:t>
            </a:r>
          </a:p>
        </p:txBody>
      </p:sp>
      <p:sp>
        <p:nvSpPr>
          <p:cNvPr id="7" name="テキスト ボックス 6"/>
          <p:cNvSpPr txBox="1"/>
          <p:nvPr/>
        </p:nvSpPr>
        <p:spPr>
          <a:xfrm>
            <a:off x="200024" y="2039865"/>
            <a:ext cx="9496425" cy="3077766"/>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どのような</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特定個人情報を、</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誰が</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なぜ</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取り扱っているのかを確認できるようにする必要があります。例えば、</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特定個人情報の台帳</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を整備し、以下の項目を管理する</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が望ましいです。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－特定個人情報ファイルの種類、名称</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責任者</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、取扱部署（誰が特定個人情報管理の責任者なのか、どの部署で取り扱うのか）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利用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目的（何に利用するための特定個人情報なのか、社会保障分野なのか税分野なのか）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削除</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・廃棄状況（その特定個人情報はいつ、どのように削除・廃棄されたのか）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アクセス権者</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（その特定個人情報には、誰がアクセスでき、参照・編集できるのか）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既</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に個人情報の管理台帳がある場合、</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それを活用し、</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項目内の記入内容を工夫するか、項目自体を追加する等の方法で対処</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するのが効率的です。必ずしも新たな台帳を整備する必要はありません</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46505" y="1873177"/>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306994" y="615177"/>
            <a:ext cx="5620795"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2.C.c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取扱状況を確認する手段の整備（「特定個人情報の適正な取扱いに関するガイドライン（事業者編）」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785149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取り扱う</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区域の管理 </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42557"/>
            <a:ext cx="9496425" cy="121571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個人情報等の情報漏えい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等</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防止するために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個人情報ファイル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取り扱う</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情報システムを管理する区域</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以下、「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管理区域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及び</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特定個人情報等を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取り扱う</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事務</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を実施する区域</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以下、「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取扱区域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明確にし</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、物理的な安全管理措置を講ずる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＊情報漏えい等・・・情報の漏えい</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、滅失又は毀損	</a:t>
            </a:r>
          </a:p>
        </p:txBody>
      </p:sp>
      <p:sp>
        <p:nvSpPr>
          <p:cNvPr id="7" name="テキスト ボックス 6"/>
          <p:cNvSpPr txBox="1"/>
          <p:nvPr/>
        </p:nvSpPr>
        <p:spPr>
          <a:xfrm>
            <a:off x="200025" y="2562488"/>
            <a:ext cx="9496425" cy="3693319"/>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特定個人情報ファイルが保存されているサーバー</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入退出管理を行うサーバー室</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に設置する必要があります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・入退出管理は、入退出管理簿による管理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なく、ＩＣカード、ナンバーキー、生体認証等による</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入退出管理システムの導入</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が推奨されます。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・入退出管理システムで</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取得したログを定期的に検証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し、不正な入室がないことを確認する必要があります。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・必要に応じて、管理区域内に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監視カメラを設置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監視画像のログを取得</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するとともに、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ログを検証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することが推奨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されます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事務を実施する区域は、</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個人番号関係事務に従事する者以外が、個人番号等を見たり、システムの操作ができないように</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、事務を実施する部屋を設置することが望ましいが、</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壁または間仕切り等</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を設置するとともに、</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座席を部屋の隅に配置する等の</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工夫</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をする方法もあります。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14725" y="2395800"/>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433202" y="619829"/>
            <a:ext cx="5505481"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2.E.a</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特定個人情報等を取り扱う区域の管理 （「特定個人情報に関する安全管理措置（事業者編）」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410314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電子</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媒体等の盗難等の防止 </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20785"/>
            <a:ext cx="9496425" cy="584775"/>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a:t>
            </a:r>
            <a:r>
              <a:rPr lang="en-US" altLang="ja-JP" sz="900" u="sng"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取り扱う</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機器、電子媒体及び書類等の盗難又は紛失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等を防止するために、物理的な安全管理措置を講ずる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9550" y="2114272"/>
            <a:ext cx="9496425" cy="2954655"/>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個人情報等を取り扱う</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機器</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（ノートＰＣ等）、</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電子媒体</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（ＵＳＢメモリ、外部記憶媒体、ＣＤ／ＤＶＤ等）又は</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書類（</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個人番号を記載した帳票、本人確認で使用した紙媒体等）は、</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施錠できるキャビネットや書庫等</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で保管します。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63525" indent="-2635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・施錠するための鍵は、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個人番号関係事務に従事する者以外が扱えないように管理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する必要があります。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63525" indent="-263525"/>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・取扱区域で使用する</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デスクトップ型の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ＰＣ等の</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機器</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セキュリティワイヤー等で固定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、持出ができないようにします。</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取扱区域で使用するノートＰＣ</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セキュリティワイヤー等で固定</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する方法もあります。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63525" indent="-263525"/>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管理区域のサーバーやＰＣ</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セキュリティワイヤー等で固定</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する、又は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コンピュータラックに施錠保管し</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、機器を持ち出せないように管理します。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24250" y="1914533"/>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5879919" y="350503"/>
            <a:ext cx="2483000" cy="280212"/>
            <a:chOff x="5499648" y="4072741"/>
            <a:chExt cx="2483000" cy="280212"/>
          </a:xfrm>
        </p:grpSpPr>
        <p:sp>
          <p:nvSpPr>
            <p:cNvPr id="47" name="角丸四角形 46"/>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48" name="角丸四角形 47"/>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49" name="角丸四角形 48"/>
            <p:cNvSpPr/>
            <p:nvPr/>
          </p:nvSpPr>
          <p:spPr>
            <a:xfrm>
              <a:off x="6741018" y="4072741"/>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角丸四角形 49"/>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角丸四角形 50"/>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角丸四角形 51"/>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53" name="角丸四角形 52"/>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54" name="角丸四角形 53"/>
            <p:cNvSpPr/>
            <p:nvPr/>
          </p:nvSpPr>
          <p:spPr>
            <a:xfrm>
              <a:off x="6454774" y="4225141"/>
              <a:ext cx="512084"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55" name="角丸四角形 54"/>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56" name="角丸四角形 55"/>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角丸四角形 56"/>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8" name="テキスト ボックス 17"/>
          <p:cNvSpPr txBox="1"/>
          <p:nvPr/>
        </p:nvSpPr>
        <p:spPr>
          <a:xfrm>
            <a:off x="203963" y="5638936"/>
            <a:ext cx="9496425" cy="584775"/>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使用する人が不在の時にも</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盗難又は紛失を防止するために、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施錠による保管、</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セキュリティ</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ワイヤーでの固定</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等を行います。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p:cNvSpPr/>
          <p:nvPr/>
        </p:nvSpPr>
        <p:spPr>
          <a:xfrm>
            <a:off x="184848" y="5384218"/>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
        <p:nvSpPr>
          <p:cNvPr id="2" name="正方形/長方形 1"/>
          <p:cNvSpPr/>
          <p:nvPr/>
        </p:nvSpPr>
        <p:spPr>
          <a:xfrm>
            <a:off x="4480506" y="626249"/>
            <a:ext cx="5436407"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2.E.b</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機器及び電子媒体等の盗難等の防止 （「特定個人情報に関する安全管理措置（事業者編）」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0501499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電子</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媒体</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等の移送</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099013"/>
            <a:ext cx="9496425" cy="584775"/>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個人情報等が</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記録</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された</a:t>
            </a:r>
            <a:r>
              <a:rPr lang="en-US" altLang="ja-JP" sz="900" u="sng"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電子</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媒体又は書類等を持ち出す</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場合</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、容易</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a:t>
            </a:r>
            <a:r>
              <a:rPr lang="en-US" altLang="ja-JP" sz="900" u="sng"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番号が判明しない措置</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の実施</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u="sng"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追跡</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可能な移送手段の利用等</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、安全な方策を講ずる。 </a:t>
            </a:r>
          </a:p>
        </p:txBody>
      </p:sp>
      <p:sp>
        <p:nvSpPr>
          <p:cNvPr id="7" name="テキスト ボックス 6"/>
          <p:cNvSpPr txBox="1"/>
          <p:nvPr/>
        </p:nvSpPr>
        <p:spPr>
          <a:xfrm>
            <a:off x="209550" y="2278650"/>
            <a:ext cx="9496425" cy="2708434"/>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特定個人情報等が記録された電子媒体や書類の</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外部への持出しは、必要最小限</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にするように配慮する必要があります。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データ</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を持ち出す場合には</a:t>
            </a:r>
            <a:r>
              <a:rPr lang="ja-JP" altLang="en-US" sz="24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データの暗号化、パスワードによる保護、施錠</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できる搬送容器</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利用が必要となります</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・持出し</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にあたっては、公共機関を利用せず、タクシーの利用も検討します。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3050"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・社内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の事業部内、事業部間での移送の場合についても</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、データの暗号化、パスワードによる保護、施錠</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できる搬送容器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利用が必要となります。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個人情報等が記載された書類等を安全に持ち出す方法として、目隠しシールの利用を検討します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外部の配送業者を利用する場合には、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施錠できる運搬機器を使用し、追跡可能な輸送手段</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を利用します。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24250" y="2111962"/>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041267" y="641413"/>
            <a:ext cx="5908297"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2.E.c</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電子媒体等を持ち出す場合の漏えい等の防止 （「特定個人情報に関する安全管理措置（事業者編）」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20" name="テキスト ボックス 19"/>
          <p:cNvSpPr txBox="1"/>
          <p:nvPr/>
        </p:nvSpPr>
        <p:spPr>
          <a:xfrm>
            <a:off x="203963" y="5638936"/>
            <a:ext cx="9496425" cy="338554"/>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情報ファイル等の移送は、情報漏えい、紛失を防止するために、必要最小限にします。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184848" y="5384218"/>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39025891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710914" y="0"/>
            <a:ext cx="7949302" cy="657225"/>
          </a:xfrm>
        </p:spPr>
        <p:txBody>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個人番号</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の廃棄・削除</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42557"/>
            <a:ext cx="9496425" cy="83099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事務を処理する必要がなくなり、所管法令に定められている保存期間を経過した場合には、</a:t>
            </a:r>
            <a:r>
              <a:rPr lang="en-US" altLang="ja-JP" sz="900" u="sng"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個人番号を速やかに廃棄又は削除</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しなければならない。</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u="sng"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個人番号部分を復元できない程度にマスキング又は削除した上で保管を継続</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することは可能である。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0" name="グループ化 19"/>
          <p:cNvGrpSpPr/>
          <p:nvPr/>
        </p:nvGrpSpPr>
        <p:grpSpPr>
          <a:xfrm>
            <a:off x="5879919" y="350503"/>
            <a:ext cx="2483000" cy="280212"/>
            <a:chOff x="5499648" y="4072741"/>
            <a:chExt cx="2483000" cy="280212"/>
          </a:xfrm>
        </p:grpSpPr>
        <p:sp>
          <p:nvSpPr>
            <p:cNvPr id="21" name="角丸四角形 20"/>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2" name="角丸四角形 21"/>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3" name="角丸四角形 22"/>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角丸四角形 23"/>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568903"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7" name="角丸四角形 26"/>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8" name="角丸四角形 27"/>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29" name="角丸四角形 28"/>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0" name="角丸四角形 29"/>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角丸四角形 30"/>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8" name="テキスト ボックス 17"/>
          <p:cNvSpPr txBox="1"/>
          <p:nvPr/>
        </p:nvSpPr>
        <p:spPr>
          <a:xfrm>
            <a:off x="200025" y="2344430"/>
            <a:ext cx="9496425" cy="2308324"/>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法令で定められた保存期間を経過した書類等は、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個人番号を速やかに廃棄</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又は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削除</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する必要があります。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ja-JP" altLang="ja-JP"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a:t>
            </a:r>
            <a:r>
              <a:rPr lang="en-US" altLang="ja-JP"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ja-JP"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回程度実施する書類の一斉</a:t>
            </a:r>
            <a:r>
              <a:rPr lang="ja-JP"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棚卸し</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を実施し、</a:t>
            </a:r>
            <a:r>
              <a:rPr lang="ja-JP"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廃棄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することを推奨します</a:t>
            </a:r>
            <a:r>
              <a:rPr lang="ja-JP"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・システム上に保管している個人番号を含む電子ファイルについては、システムで</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自動的に</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保存</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期限切れを通知する機能</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または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検索機能で</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保存</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期限切れの電子ファイルを抽出できる機能</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を推奨します。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個人番号を</a:t>
            </a:r>
            <a:r>
              <a:rPr lang="ja-JP" altLang="ja-JP" sz="1600" dirty="0" smtClean="0">
                <a:latin typeface="Meiryo UI" panose="020B0604030504040204" pitchFamily="50" charset="-128"/>
                <a:ea typeface="Meiryo UI" panose="020B0604030504040204" pitchFamily="50" charset="-128"/>
                <a:cs typeface="Meiryo UI" panose="020B0604030504040204" pitchFamily="50" charset="-128"/>
              </a:rPr>
              <a:t>記載</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した個人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番号</a:t>
            </a:r>
            <a:r>
              <a:rPr lang="ja-JP" altLang="ja-JP" sz="1600" dirty="0">
                <a:latin typeface="Meiryo UI" panose="020B0604030504040204" pitchFamily="50" charset="-128"/>
                <a:ea typeface="Meiryo UI" panose="020B0604030504040204" pitchFamily="50" charset="-128"/>
                <a:cs typeface="Meiryo UI" panose="020B0604030504040204" pitchFamily="50" charset="-128"/>
              </a:rPr>
              <a:t>以外の個人情報を別の事務でさらに利用し続ける場合は、</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個人番号</a:t>
            </a:r>
            <a:r>
              <a:rPr lang="ja-JP" altLang="ja-JP" sz="1600" dirty="0">
                <a:latin typeface="Meiryo UI" panose="020B0604030504040204" pitchFamily="50" charset="-128"/>
                <a:ea typeface="Meiryo UI" panose="020B0604030504040204" pitchFamily="50" charset="-128"/>
                <a:cs typeface="Meiryo UI" panose="020B0604030504040204" pitchFamily="50" charset="-128"/>
              </a:rPr>
              <a:t>部分だけ</a:t>
            </a:r>
            <a:r>
              <a:rPr lang="ja-JP" altLang="ja-JP" sz="16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削除</a:t>
            </a:r>
            <a:r>
              <a:rPr lang="ja-JP" altLang="ja-JP" sz="1600" dirty="0" smtClean="0">
                <a:latin typeface="Meiryo UI" panose="020B0604030504040204" pitchFamily="50" charset="-128"/>
                <a:ea typeface="Meiryo UI" panose="020B0604030504040204" pitchFamily="50" charset="-128"/>
                <a:cs typeface="Meiryo UI" panose="020B0604030504040204" pitchFamily="50" charset="-128"/>
              </a:rPr>
              <a:t>する</a:t>
            </a:r>
            <a:r>
              <a:rPr lang="ja-JP" altLang="ja-JP" sz="1600" dirty="0">
                <a:latin typeface="Meiryo UI" panose="020B0604030504040204" pitchFamily="50" charset="-128"/>
                <a:ea typeface="Meiryo UI" panose="020B0604030504040204" pitchFamily="50" charset="-128"/>
                <a:cs typeface="Meiryo UI" panose="020B0604030504040204" pitchFamily="50" charset="-128"/>
              </a:rPr>
              <a:t>こと</a:t>
            </a:r>
            <a:r>
              <a:rPr lang="ja-JP" altLang="ja-JP" sz="1600" dirty="0" smtClean="0">
                <a:latin typeface="Meiryo UI" panose="020B0604030504040204" pitchFamily="50" charset="-128"/>
                <a:ea typeface="Meiryo UI" panose="020B0604030504040204" pitchFamily="50" charset="-128"/>
                <a:cs typeface="Meiryo UI" panose="020B0604030504040204" pitchFamily="50" charset="-128"/>
              </a:rPr>
              <a:t>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より保管を継続します</a:t>
            </a:r>
            <a:r>
              <a:rPr lang="ja-JP"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方法としては、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記載された部分のみをマスキング</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または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削除</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角丸四角形 18"/>
          <p:cNvSpPr/>
          <p:nvPr/>
        </p:nvSpPr>
        <p:spPr>
          <a:xfrm>
            <a:off x="3695699" y="2080806"/>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p:cNvSpPr txBox="1"/>
          <p:nvPr/>
        </p:nvSpPr>
        <p:spPr>
          <a:xfrm>
            <a:off x="214286" y="5082085"/>
            <a:ext cx="9496425" cy="584775"/>
          </a:xfrm>
          <a:prstGeom prst="rect">
            <a:avLst/>
          </a:prstGeom>
          <a:solidFill>
            <a:schemeClr val="bg1"/>
          </a:solidFill>
          <a:ln w="38100">
            <a:solidFill>
              <a:srgbClr val="00B050"/>
            </a:solidFill>
          </a:ln>
        </p:spPr>
        <p:txBody>
          <a:bodyPr wrap="square" rtlCol="0">
            <a:spAutoFit/>
          </a:bodyPr>
          <a:lstStyle/>
          <a:p>
            <a:pPr marL="87313" indent="-87313"/>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番号を含むシステムのバックアップ、アプリケーションのデータのバックアップを取得している場合には、保存期限が過ぎたら</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バックアップファイルの廃棄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を行います。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195171" y="4816350"/>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
        <p:nvSpPr>
          <p:cNvPr id="2" name="正方形/長方形 1"/>
          <p:cNvSpPr/>
          <p:nvPr/>
        </p:nvSpPr>
        <p:spPr>
          <a:xfrm>
            <a:off x="4198135" y="647834"/>
            <a:ext cx="5729652" cy="230832"/>
          </a:xfrm>
          <a:prstGeom prst="rect">
            <a:avLst/>
          </a:prstGeom>
        </p:spPr>
        <p:txBody>
          <a:bodyPr wrap="square">
            <a:spAutoFit/>
          </a:bodyPr>
          <a:lstStyle/>
          <a:p>
            <a:pPr algn="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第４－３－</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Ｂ</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保管制限と廃棄 　（「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24410200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710914" y="0"/>
            <a:ext cx="7949302" cy="657225"/>
          </a:xfrm>
        </p:spPr>
        <p:txBody>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個人番号の削除、媒体等の廃棄 </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200025" y="1121571"/>
            <a:ext cx="9496425" cy="1323439"/>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事務を処理する必要がなくなり、所管法令に定められている保存期間を経過した場合には、</a:t>
            </a:r>
            <a:r>
              <a:rPr lang="en-US" altLang="ja-JP" sz="9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個人番号を速やかに廃棄又は削除</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しなければならない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ファイル等を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削除した場合、又は電子媒体等を廃棄した場合には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削除</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又は廃棄した記録を保存</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する場合には、</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委託先が確実に削除又は廃棄した</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ことを</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証明書</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等により確認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0" name="グループ化 19"/>
          <p:cNvGrpSpPr/>
          <p:nvPr/>
        </p:nvGrpSpPr>
        <p:grpSpPr>
          <a:xfrm>
            <a:off x="5879919" y="350503"/>
            <a:ext cx="2483000" cy="280212"/>
            <a:chOff x="5499648" y="4072741"/>
            <a:chExt cx="2483000" cy="280212"/>
          </a:xfrm>
        </p:grpSpPr>
        <p:sp>
          <p:nvSpPr>
            <p:cNvPr id="21" name="角丸四角形 20"/>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2" name="角丸四角形 21"/>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3" name="角丸四角形 22"/>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角丸四角形 23"/>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568903"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7" name="角丸四角形 26"/>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8" name="角丸四角形 27"/>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29" name="角丸四角形 28"/>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0" name="角丸四角形 29"/>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角丸四角形 30"/>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7" name="テキスト ボックス 16"/>
          <p:cNvSpPr txBox="1"/>
          <p:nvPr/>
        </p:nvSpPr>
        <p:spPr>
          <a:xfrm>
            <a:off x="209550" y="2525108"/>
            <a:ext cx="9496425" cy="4154984"/>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書類等</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を廃棄する場合には、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焼却</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溶解、</a:t>
            </a:r>
            <a:r>
              <a:rPr lang="ja-JP" altLang="ja-JP"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細断</a:t>
            </a:r>
            <a:r>
              <a:rPr lang="ja-JP" altLang="ja-JP"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可能</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シュレッダー</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による処分を行います。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4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機器や電子媒体等を廃棄する場合には、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専用のデータ削除ソフトウェア</a:t>
            </a:r>
            <a:r>
              <a:rPr lang="ja-JP" altLang="en-US" sz="24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を利用する、または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物理的に破壊</a:t>
            </a:r>
            <a:r>
              <a:rPr lang="ja-JP" altLang="en-US" sz="24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して、データの復元ができない方法を採用します。</a:t>
            </a:r>
            <a:endParaRPr lang="en-US" altLang="ja-JP" sz="24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・システムにおいて、保存期間経過後に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個々の個人番号の削除</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ができるように、データベースの構成を考慮するとともに、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個々の個人番号を削除できる機能</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を用意します。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特定個人情報等が記載された書類、特定個人情報が記録された機器又は電子媒体等を廃棄した場合には、その</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記録</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を残します。</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個人番号が記載された書類等を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焼却又は溶解処分を委託</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する場合には、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処分を実施した証明書</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等を入手し内容を確認します。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・磁気テープ等の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電子媒体のデータ消去を委託</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する場合には、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データ消去を実施した証明書</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等を入手し、内容を確認します。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角丸四角形 17"/>
          <p:cNvSpPr/>
          <p:nvPr/>
        </p:nvSpPr>
        <p:spPr>
          <a:xfrm>
            <a:off x="3524250" y="2424522"/>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3975951" y="613516"/>
            <a:ext cx="5951830"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2.E.d</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個人番号の削除、機器及び電子媒体等の廃棄 （「特定個人情報に関する安全管理措置（事業者編）」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950153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目次</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テキスト ボックス 20"/>
          <p:cNvSpPr txBox="1"/>
          <p:nvPr/>
        </p:nvSpPr>
        <p:spPr>
          <a:xfrm>
            <a:off x="278068" y="1177039"/>
            <a:ext cx="4413673" cy="4770537"/>
          </a:xfrm>
          <a:prstGeom prst="rect">
            <a:avLst/>
          </a:prstGeom>
          <a:noFill/>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本資料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ついて</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3</a:t>
            </a:r>
          </a:p>
          <a:p>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＜全般＞</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番号法の主な規程</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4</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番号の利用目的</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5</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番号法の罰則規程</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6</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利用目的の通知</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7</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本人確認</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8</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委託先の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管理</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9</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委託先の適切</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な</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監督</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10</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再委託</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要件</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11</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第三者</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提供</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12</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＜安全管理措置＞</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教育</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13</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情報の取扱い状況の管理</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14</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取扱い区域の管理</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15</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電子媒体等の盗難等の防止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16</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電子媒体等の移送</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17</a:t>
            </a:r>
          </a:p>
        </p:txBody>
      </p:sp>
      <p:sp>
        <p:nvSpPr>
          <p:cNvPr id="5" name="テキスト ボックス 4"/>
          <p:cNvSpPr txBox="1"/>
          <p:nvPr/>
        </p:nvSpPr>
        <p:spPr>
          <a:xfrm>
            <a:off x="5127173" y="1198812"/>
            <a:ext cx="4332515" cy="4770537"/>
          </a:xfrm>
          <a:prstGeom prst="rect">
            <a:avLst/>
          </a:prstGeom>
          <a:noFill/>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個人番号の廃棄・削除</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18</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番号の削除、媒体等の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廃棄</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19</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保存期限</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20</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ログ</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収集</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21</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ログの確認と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廃棄</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22</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マイナンバー</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漏えい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時</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対応</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23</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外部への送信における情報漏えい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の防止</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24</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不正アクセス等の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防止</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25</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アクセス制御</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26</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アクセス者の識別と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認証</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27</a:t>
            </a:r>
          </a:p>
          <a:p>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＜情報システム＞</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管理の高権限ＩＤの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管理</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28</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開発と運用の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独立性</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29</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ソフトウェアの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更新</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30</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標的型メール攻撃とその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対策</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31</a:t>
            </a:r>
          </a:p>
          <a:p>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984526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保存期限</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31671"/>
            <a:ext cx="9496425" cy="83099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個人番号は、</a:t>
            </a:r>
            <a:r>
              <a:rPr lang="en-US" altLang="ja-JP" sz="9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番号法で明記された事務処理</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を行う必要がある場合に限り特定個人情報を保管し続けることができる。</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○個人番号が記載された書類等については、</a:t>
            </a:r>
            <a:r>
              <a:rPr lang="en-US" altLang="ja-JP" sz="9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所管法令によって一定期間保存が義務付けられている</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5" y="2438632"/>
            <a:ext cx="9496425" cy="3447098"/>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個人</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番号は、</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番号法</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で明記</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された</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事務処理でのみ収集</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又は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保管</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でき、事務に必要な最小限の書類等を保管し続けます。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番号が</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記載され、</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法令等</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よって</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一定期間保存が義務付けられて</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いる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書類は、法令で定めた期間は保管</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ことになります。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8" y="2271944"/>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1243315447"/>
              </p:ext>
            </p:extLst>
          </p:nvPr>
        </p:nvGraphicFramePr>
        <p:xfrm>
          <a:off x="1233965" y="3899048"/>
          <a:ext cx="6843006" cy="1920240"/>
        </p:xfrm>
        <a:graphic>
          <a:graphicData uri="http://schemas.openxmlformats.org/drawingml/2006/table">
            <a:tbl>
              <a:tblPr firstRow="1" bandRow="1">
                <a:tableStyleId>{5940675A-B579-460E-94D1-54222C63F5DA}</a:tableStyleId>
              </a:tblPr>
              <a:tblGrid>
                <a:gridCol w="2171856"/>
                <a:gridCol w="3160232"/>
                <a:gridCol w="1510918"/>
              </a:tblGrid>
              <a:tr h="240308">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法令等</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accent4">
                        <a:lumMod val="20000"/>
                        <a:lumOff val="80000"/>
                      </a:schemeClr>
                    </a:solidFill>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主な法定保存文書</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accent4">
                        <a:lumMod val="20000"/>
                        <a:lumOff val="80000"/>
                      </a:schemeClr>
                    </a:solidFill>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保存期限</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accent4">
                        <a:lumMod val="20000"/>
                        <a:lumOff val="80000"/>
                      </a:schemeClr>
                    </a:solidFill>
                  </a:tcPr>
                </a:tc>
              </a:tr>
              <a:tr h="540828">
                <a:tc>
                  <a:txBody>
                    <a:bodyPr/>
                    <a:lstStyle/>
                    <a:p>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国税通則法、所得税法</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2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給与所得の源泉徴収票</a:t>
                      </a:r>
                      <a:r>
                        <a:rPr kumimoji="1" lang="en-US" altLang="ja-JP" sz="105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kern="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報酬、料金等の支払調書</a:t>
                      </a:r>
                      <a:r>
                        <a:rPr lang="en-US" altLang="ja-JP" sz="105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給与所得者の扶養控除等（異動）　申告書</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７年</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40308">
                <a:tc>
                  <a:txBody>
                    <a:bodyPr/>
                    <a:lstStyle/>
                    <a:p>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労働者災害補償保険法</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200" b="0" i="0" u="none" strike="noStrike"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労災保険に関する書類</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３年</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r>
              <a:tr h="240308">
                <a:tc>
                  <a:txBody>
                    <a:bodyPr/>
                    <a:lstStyle/>
                    <a:p>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健康保険法、厚生年金保険法</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200" b="0" i="0" u="none" strike="noStrike"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健康保険・厚生年金保険に関する書類</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２年</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86306">
                <a:tc>
                  <a:txBody>
                    <a:bodyPr/>
                    <a:lstStyle/>
                    <a:p>
                      <a:pPr marL="0" marR="0" indent="0" algn="l" defTabSz="457133"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雇用保険法</a:t>
                      </a:r>
                    </a:p>
                    <a:p>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45713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雇用保険の被保険者に関する書類</a:t>
                      </a:r>
                      <a:endParaRPr kumimoji="1" lang="en-US" altLang="ja-JP" sz="1200" b="0" i="0" u="none" strike="noStrike"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45713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雇用保険に関する書類</a:t>
                      </a:r>
                      <a:endParaRPr kumimoji="1" lang="en-US" altLang="ja-JP"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４年</a:t>
                      </a:r>
                      <a:endParaRPr kumimoji="1" lang="en-US" altLang="ja-JP"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２年</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r>
            </a:tbl>
          </a:graphicData>
        </a:graphic>
      </p:graphicFrame>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9" name="テキスト ボックス 18"/>
          <p:cNvSpPr txBox="1"/>
          <p:nvPr/>
        </p:nvSpPr>
        <p:spPr>
          <a:xfrm>
            <a:off x="203963" y="6211367"/>
            <a:ext cx="9496425" cy="338554"/>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・番号法で明記されている事務に必要な</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最小限の書類等</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必要な期間のみ</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保管し続けます。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p:cNvSpPr/>
          <p:nvPr/>
        </p:nvSpPr>
        <p:spPr>
          <a:xfrm>
            <a:off x="184848" y="5945632"/>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
        <p:nvSpPr>
          <p:cNvPr id="3" name="正方形/長方形 2"/>
          <p:cNvSpPr/>
          <p:nvPr/>
        </p:nvSpPr>
        <p:spPr>
          <a:xfrm>
            <a:off x="4345251" y="641413"/>
            <a:ext cx="5582522" cy="230832"/>
          </a:xfrm>
          <a:prstGeom prst="rect">
            <a:avLst/>
          </a:prstGeom>
        </p:spPr>
        <p:txBody>
          <a:bodyPr wrap="squar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第４－３</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Ｂ</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保管制限と廃棄 　（「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900" dirty="0"/>
          </a:p>
        </p:txBody>
      </p:sp>
      <p:sp>
        <p:nvSpPr>
          <p:cNvPr id="4" name="テキスト ボックス 3"/>
          <p:cNvSpPr txBox="1"/>
          <p:nvPr/>
        </p:nvSpPr>
        <p:spPr>
          <a:xfrm>
            <a:off x="5219700" y="5856849"/>
            <a:ext cx="4599844" cy="246221"/>
          </a:xfrm>
          <a:prstGeom prst="rect">
            <a:avLst/>
          </a:prstGeom>
          <a:noFill/>
        </p:spPr>
        <p:txBody>
          <a:bodyPr wrap="square" rtlCol="0">
            <a:spAutoFit/>
          </a:bodyPr>
          <a:lstStyle/>
          <a:p>
            <a:pPr algn="r"/>
            <a:r>
              <a:rPr kumimoji="1" lang="en-US" altLang="ja-JP" sz="1000" dirty="0" smtClean="0">
                <a:latin typeface="Meiryo UI" panose="020B0604030504040204" pitchFamily="50" charset="-128"/>
                <a:ea typeface="Meiryo UI" panose="020B0604030504040204" pitchFamily="50" charset="-128"/>
              </a:rPr>
              <a:t>※</a:t>
            </a:r>
            <a:r>
              <a:rPr kumimoji="1" lang="ja-JP" altLang="en-US" sz="1000" dirty="0" smtClean="0">
                <a:latin typeface="Meiryo UI" panose="020B0604030504040204" pitchFamily="50" charset="-128"/>
                <a:ea typeface="Meiryo UI" panose="020B0604030504040204" pitchFamily="50" charset="-128"/>
              </a:rPr>
              <a:t>　税務署提出分が原本。会社保存分は控えであり、その保存期間は義務ではない。</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226817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ログの収集</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31671"/>
            <a:ext cx="9496425" cy="338554"/>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○取扱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規程等に基づく運用状況を確認するため</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システムログ</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又は利用実績を記録</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 </a:t>
            </a:r>
          </a:p>
        </p:txBody>
      </p:sp>
      <p:sp>
        <p:nvSpPr>
          <p:cNvPr id="7" name="テキスト ボックス 6"/>
          <p:cNvSpPr txBox="1"/>
          <p:nvPr/>
        </p:nvSpPr>
        <p:spPr>
          <a:xfrm>
            <a:off x="203963" y="2217829"/>
            <a:ext cx="9496425" cy="2585323"/>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個人番号をルール通りに取り扱ったか、</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ミスや不正があったか</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の確認のため、</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個人番号の取扱い記録を取得する必要があります</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。（紙の記録でも電子的な記録でも可です。）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・個人番号を不正に取得されたかは、その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取扱い記録を取得し、検証しないと検出することはできません</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いつ、誰が</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取得し、利用し、出力し、提供し、廃棄したか、等の記録を取得することが重要です。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・個人番号の廃棄を業者に委託した場合、証明記録を取得することが重要です。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・個人番号をいつ、誰が</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書類や媒体で持ち出した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か、等の記録を取得することが重要です。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・個人番号が含まれている情報システムへの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ログインのログ</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や</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アクセスのログ</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を取得することが重要です。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57950" y="2040383"/>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582889" y="636948"/>
            <a:ext cx="5344886"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2.C.b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取扱規程等に基づく運用（「特定個人情報の適正な取扱いに関するガイドライン（事業者編）」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20" name="テキスト ボックス 19"/>
          <p:cNvSpPr txBox="1"/>
          <p:nvPr/>
        </p:nvSpPr>
        <p:spPr>
          <a:xfrm>
            <a:off x="214286" y="5285537"/>
            <a:ext cx="9496425" cy="830997"/>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システムの動作履歴と</a:t>
            </a:r>
            <a:r>
              <a:rPr lang="ja-JP" altLang="en-US" sz="1600" dirty="0" smtClean="0">
                <a:latin typeface="Meiryo UI" panose="020B0604030504040204" pitchFamily="50" charset="-128"/>
                <a:ea typeface="Meiryo UI" panose="020B0604030504040204" pitchFamily="50" charset="-128"/>
              </a:rPr>
              <a:t>して生成されるログ</a:t>
            </a:r>
            <a:r>
              <a:rPr lang="ja-JP" altLang="en-US" sz="1600" dirty="0">
                <a:latin typeface="Meiryo UI" panose="020B0604030504040204" pitchFamily="50" charset="-128"/>
                <a:ea typeface="Meiryo UI" panose="020B0604030504040204" pitchFamily="50" charset="-128"/>
              </a:rPr>
              <a:t>自体</a:t>
            </a:r>
            <a:r>
              <a:rPr lang="ja-JP" altLang="en-US" sz="1600" dirty="0" smtClean="0">
                <a:latin typeface="Meiryo UI" panose="020B0604030504040204" pitchFamily="50" charset="-128"/>
                <a:ea typeface="Meiryo UI" panose="020B0604030504040204" pitchFamily="50" charset="-128"/>
              </a:rPr>
              <a:t>に個人番号が書き込まれないように注意してください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・ログの収集を行うシステムの時刻は、全て同じ時刻源から</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NTP</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（時刻情報のプロトコル）で時刻情報を同期させる必要があります。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195171" y="5019802"/>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12002366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ログの確認と廃棄</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20785"/>
            <a:ext cx="9496425" cy="584775"/>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システムログは定期的に検</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し、不正アクセス又は不正な操作がないことを確認する必要がある。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○保存期限を過ぎたログ等は、</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速やかに廃棄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する必要がある。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3963" y="1945679"/>
            <a:ext cx="9496425" cy="2431435"/>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個人番号が含まれている情報システムへの</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ログインのログやアクセスのログ等のシステムログは、定期的にシステム管理者等が分析・検証する必要があります。</a:t>
            </a:r>
            <a:endParaRPr lang="en-US" altLang="ja-JP"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・ログ</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の検証結果は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管理者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と独立した</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第三者に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より確認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望ましいです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保存期限が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過ぎた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システムログは、速やかに廃棄・削除を行います。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・電子媒体等に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保存して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あるログファイルを廃棄・削除</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場合には</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専用</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のデータ削除ソフトウェア</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を利用</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する、また</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物理的に破壊</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して、データの復元ができない方法を</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採用します。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57950" y="1768233"/>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9" name="テキスト ボックス 18"/>
          <p:cNvSpPr txBox="1"/>
          <p:nvPr/>
        </p:nvSpPr>
        <p:spPr>
          <a:xfrm>
            <a:off x="214286" y="4837845"/>
            <a:ext cx="9496425" cy="1569660"/>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ログ</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取得して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いる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だけで</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は、不正アクセス、不正操作が起きているか分かりません。</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定期的にログファイルを分析・検証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上記の記録やログを、例えば、以下の観点</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で検証する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ことが望まれます。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－通常の業務時間帯以外（土日、夜間）にログが無いか。</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ログイン失敗のログが連続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して発生していないか。</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管理者権限による不自然なアクセス</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が無いか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195171" y="4583127"/>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4269285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マイナンバー</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漏えい</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時の</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対応</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42557"/>
            <a:ext cx="9496425" cy="584775"/>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○情報漏えい等の発生又は兆候を把握した場合、</a:t>
            </a:r>
            <a:r>
              <a:rPr lang="en-US" altLang="ja-JP" sz="900" u="sng"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適切かつ迅速に対応するための体制を整備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 </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○情報漏えい等が発生した場合、</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事実関係及び再発防止策等を早急に公表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することが重要である。 </a:t>
            </a:r>
          </a:p>
        </p:txBody>
      </p:sp>
      <p:sp>
        <p:nvSpPr>
          <p:cNvPr id="7" name="テキスト ボックス 6"/>
          <p:cNvSpPr txBox="1"/>
          <p:nvPr/>
        </p:nvSpPr>
        <p:spPr>
          <a:xfrm>
            <a:off x="200025" y="2053046"/>
            <a:ext cx="9496425" cy="3447098"/>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355600" indent="-35560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特定個人情報の</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漏えい等が発生した場合のことを想定した体制（この場合、連絡網や手順書</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様式類等）を整備</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することが必要です。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・体制として、以下の内容を含めた規程や手順書、様式類を整備し、</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関係者に周知</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しておくことが望ましいです。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－事実</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関係の調査及び原因の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究明</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：何が起きたのか、なぜ起きたのかを把握する。</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－影響</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を受ける可能性のある本人への連絡 </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：影響が及ぶ前に早急に連絡する。</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－委員会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及び主務大臣等への報告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：委員会とは、特定個人情報保護委員会のこと。</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－再発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防止策の検討及び</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決定</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：関係者を集め、再発防止策の検討体制を整備する。</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－事実</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関係及び再発防止策等の公表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：ホームページやマスコミ等による公表について定める。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漏えい等が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発生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した</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際は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、場合によっては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すぐ</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に公表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することが重要です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360363" indent="-360363"/>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重大事案またはその恐れがある場合</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直ちに特定個人情報保護委員会に報告</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することが必要です。（重大事案とは、特定個人情報の本人の数が</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101</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人以上である場合や、従業員等が不正に持ち出したり利用したりした場合等です。）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9" y="1861142"/>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9" name="テキスト ボックス 18"/>
          <p:cNvSpPr txBox="1"/>
          <p:nvPr/>
        </p:nvSpPr>
        <p:spPr>
          <a:xfrm>
            <a:off x="189583" y="5854576"/>
            <a:ext cx="9496425" cy="830997"/>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特定個人情報の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漏えい等の際の対応体制については、その実効性を高めるため、</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実際に漏えい等したことを想定した訓練を行う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が望ましいです。訓練の方法として、関係者との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手順書等のレビュー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や、関係者や専門家への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連絡の訓練</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、原因究明に必要な</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ログの収集と検証の訓練</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等があります。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p:cNvSpPr/>
          <p:nvPr/>
        </p:nvSpPr>
        <p:spPr>
          <a:xfrm>
            <a:off x="179260" y="5599858"/>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
        <p:nvSpPr>
          <p:cNvPr id="2" name="正方形/長方形 1"/>
          <p:cNvSpPr/>
          <p:nvPr/>
        </p:nvSpPr>
        <p:spPr>
          <a:xfrm>
            <a:off x="3812661" y="615177"/>
            <a:ext cx="6115126"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2.C.d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情報漏えい等事案に対応する体制の整備（「特定個人情報の適正な取扱いに関するガイドライン（事業者編）」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7611981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外部</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へ</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の送信</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における</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情報</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漏えい</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防止 </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31671"/>
            <a:ext cx="9496425" cy="584775"/>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をインターネット等により外部に送信する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場合</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通信</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経路における情報漏えい等を防止</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するための措置を講ずる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4" y="2337971"/>
            <a:ext cx="9496425" cy="1723549"/>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外部</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に送信する場合には、</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通信相手の認証</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を行うとともに、</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通信路の暗号化等により、情報漏えいの防止対策</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をとる必要があります。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176213" indent="-17621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情報等の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外部への通信は、必要最小限</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にするように配慮する必要があります。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・情報システム内に保存している特定個人情報等は、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パスワードによるアクセス制御</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を行うもしくは、特定個人情報を含むファイルを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暗号化等</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により、情報漏えいの防止策をとる必要があります。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24250" y="2153353"/>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6043209" y="383161"/>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5366692" y="663373"/>
            <a:ext cx="4592110"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2.F.d</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情報漏えい等の防止 （「特定個人情報に関する安全管理措置（事業者編）」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59029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6318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200023" y="1142557"/>
            <a:ext cx="9496425" cy="338554"/>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○情報システムを</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外部からの不正アクセス</a:t>
            </a: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又は</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不正ソフトウェア</a:t>
            </a:r>
            <a:r>
              <a:rPr lang="ja-JP" altLang="en-US" sz="1600" u="sng" dirty="0" smtClean="0">
                <a:latin typeface="Meiryo UI" panose="020B0604030504040204" pitchFamily="50" charset="-128"/>
                <a:ea typeface="Meiryo UI" panose="020B0604030504040204" pitchFamily="50" charset="-128"/>
                <a:cs typeface="Meiryo UI" panose="020B0604030504040204" pitchFamily="50" charset="-128"/>
              </a:rPr>
              <a:t>から</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保護する仕組み</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を導入し</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適切に運用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 </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不正</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アクセス等の防止 </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4" y="1692525"/>
            <a:ext cx="9496425" cy="4124206"/>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360363" indent="-360363"/>
            <a:r>
              <a:rPr lang="en-US" altLang="ja-JP" sz="21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外部</a:t>
            </a:r>
            <a:r>
              <a:rPr lang="ja-JP" altLang="en-US" sz="2100" dirty="0">
                <a:latin typeface="Meiryo UI" panose="020B0604030504040204" pitchFamily="50" charset="-128"/>
                <a:ea typeface="Meiryo UI" panose="020B0604030504040204" pitchFamily="50" charset="-128"/>
                <a:cs typeface="Meiryo UI" panose="020B0604030504040204" pitchFamily="50" charset="-128"/>
              </a:rPr>
              <a:t>ネットワークとの接続箇所に、ファイアウォール等を設置</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し、</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許可する通信、拒否する通信を適切に設定</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することにより、不正アクセス遮断します。</a:t>
            </a:r>
            <a:endPar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360363" indent="-360363"/>
            <a:r>
              <a:rPr lang="en-US" altLang="ja-JP" sz="2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情報</a:t>
            </a:r>
            <a:r>
              <a:rPr lang="ja-JP" altLang="en-US" sz="2100" dirty="0">
                <a:latin typeface="Meiryo UI" panose="020B0604030504040204" pitchFamily="50" charset="-128"/>
                <a:ea typeface="Meiryo UI" panose="020B0604030504040204" pitchFamily="50" charset="-128"/>
                <a:cs typeface="Meiryo UI" panose="020B0604030504040204" pitchFamily="50" charset="-128"/>
              </a:rPr>
              <a:t>システム及び機器に</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セキュリティ対策ソフトウェア等（ウイルス対策</a:t>
            </a:r>
            <a:r>
              <a:rPr lang="ja-JP" altLang="en-US" sz="2100" dirty="0">
                <a:latin typeface="Meiryo UI" panose="020B0604030504040204" pitchFamily="50" charset="-128"/>
                <a:ea typeface="Meiryo UI" panose="020B0604030504040204" pitchFamily="50" charset="-128"/>
                <a:cs typeface="Meiryo UI" panose="020B0604030504040204" pitchFamily="50" charset="-128"/>
              </a:rPr>
              <a:t>ソフトウェア等）</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を実装し、不</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正アクセスの検知を行います。</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常時、不正アクセスを監視</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するとともに、不正なプログラムやウイルスに感染したデータを検知するために</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定期的にスキャン</a:t>
            </a:r>
            <a:r>
              <a:rPr lang="ja-JP" altLang="en-US" sz="2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します</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360363" indent="-360363"/>
            <a:r>
              <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サーバー、ＰＣ及び機器のＯＳ等の基本ソフトウェアは、自動更新機能等を利用して、</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最新の状態</a:t>
            </a:r>
            <a:r>
              <a:rPr lang="ja-JP" altLang="en-US" sz="2100" dirty="0" smtClean="0">
                <a:latin typeface="Meiryo UI" panose="020B0604030504040204" pitchFamily="50" charset="-128"/>
                <a:ea typeface="Meiryo UI" panose="020B0604030504040204" pitchFamily="50" charset="-128"/>
                <a:cs typeface="Meiryo UI" panose="020B0604030504040204" pitchFamily="50" charset="-128"/>
              </a:rPr>
              <a:t>にします。</a:t>
            </a:r>
            <a:endParaRPr lang="en-US" altLang="ja-JP" sz="2100" dirty="0" smtClean="0">
              <a:latin typeface="Meiryo UI" panose="020B0604030504040204" pitchFamily="50" charset="-128"/>
              <a:ea typeface="Meiryo UI" panose="020B0604030504040204" pitchFamily="50" charset="-128"/>
              <a:cs typeface="Meiryo UI" panose="020B0604030504040204" pitchFamily="50" charset="-128"/>
            </a:endParaRPr>
          </a:p>
          <a:p>
            <a:pPr marL="360363" indent="-360363"/>
            <a:r>
              <a:rPr lang="en-US" altLang="ja-JP" sz="2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・アプリケーションプログラム等の更新ファイルが提供（ＣＤ等の媒体での提供を含む）された場合には、</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十分な検証</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を行い、</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必要な更新ファイル</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を実装します。</a:t>
            </a:r>
            <a:endPar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360363" indent="-360363"/>
            <a:r>
              <a:rPr lang="en-US" altLang="ja-JP" sz="2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・セキュリティ</a:t>
            </a:r>
            <a:r>
              <a:rPr lang="ja-JP" altLang="en-US" sz="2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対策ソフトウェア等</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（ウイルス対策</a:t>
            </a:r>
            <a:r>
              <a:rPr lang="ja-JP" altLang="en-US" sz="2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ソフトウェア等</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）のログ等は、</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定期的に分析、検証し</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不正アクセスの有無を確認</a:t>
            </a:r>
            <a:r>
              <a:rPr lang="ja-JP" altLang="en-US"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する必要があります。</a:t>
            </a:r>
            <a:endParaRPr lang="en-US" altLang="ja-JP" sz="21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24250" y="1525837"/>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8" name="テキスト ボックス 17"/>
          <p:cNvSpPr txBox="1"/>
          <p:nvPr/>
        </p:nvSpPr>
        <p:spPr>
          <a:xfrm>
            <a:off x="224609" y="6136479"/>
            <a:ext cx="9496425" cy="584775"/>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・セキュリティ対策には、セキュリティ対策の機器やソフトウェアを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最新の状態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にするとともに、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適切に設定</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することが大切です。また、</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ログを定期的に分析・検証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不正アクセスを検知する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ことが重要です。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p:cNvSpPr/>
          <p:nvPr/>
        </p:nvSpPr>
        <p:spPr>
          <a:xfrm>
            <a:off x="214286" y="5881761"/>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
        <p:nvSpPr>
          <p:cNvPr id="2" name="正方形/長方形 1"/>
          <p:cNvSpPr/>
          <p:nvPr/>
        </p:nvSpPr>
        <p:spPr>
          <a:xfrm>
            <a:off x="4672695" y="617993"/>
            <a:ext cx="5298652"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2.F.c</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外部からの不正アクセス等の防止 （「特定個人情報に関する安全管理措置（事業者編）」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30080938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6318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アクセス制御</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09899"/>
            <a:ext cx="9496425" cy="584775"/>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システムを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使用する場合</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、事務取扱担当者及び当該事</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務</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で取り扱う</a:t>
            </a:r>
            <a:r>
              <a:rPr lang="en-US" altLang="ja-JP" sz="900" u="sng" dirty="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個人情報ファイルの範囲を限定する</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ための適切</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なアクセス制御</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を行う</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31047" y="2269182"/>
            <a:ext cx="9496425" cy="2708434"/>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特定個人情報ファイルは、</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事務取扱担当者以外の者が更新、参照できないようアクセス制御</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を行う必要があります。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・個人番号そのものだけでなく、</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個人番号を紐づけてアクセスする情報</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についても、アクセス制御を行う必要があります。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個人情報ファイルを取り扱う情報システム</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（例：経理システム、人事システム、</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ファイルサーバー・</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・・）はアクセス制御を行う必要があります。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・データベース</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から</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一時的に出力、加工したファイル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についても、特定個人情報ファイルであれば、アクセス制御の対象となります。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3050" indent="-273050"/>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・ファイルサーバーに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特定個人情報ファイルを置く場合、</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フォルダのアクセス</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制御</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をする方法があります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45747" y="2102494"/>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3" name="グループ化 32"/>
          <p:cNvGrpSpPr/>
          <p:nvPr/>
        </p:nvGrpSpPr>
        <p:grpSpPr>
          <a:xfrm>
            <a:off x="5879919" y="295418"/>
            <a:ext cx="2483000" cy="280212"/>
            <a:chOff x="5499648" y="4072741"/>
            <a:chExt cx="2483000" cy="280212"/>
          </a:xfrm>
        </p:grpSpPr>
        <p:sp>
          <p:nvSpPr>
            <p:cNvPr id="34" name="角丸四角形 33"/>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35" name="角丸四角形 34"/>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36" name="角丸四角形 35"/>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角丸四角形 36"/>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角丸四角形 37"/>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角丸四角形 38"/>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40" name="角丸四角形 39"/>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41" name="角丸四角形 40"/>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42" name="角丸四角形 41"/>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3" name="角丸四角形 42"/>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角丸四角形 43"/>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5519067" y="652299"/>
            <a:ext cx="4407758" cy="230832"/>
          </a:xfrm>
          <a:prstGeom prst="rect">
            <a:avLst/>
          </a:prstGeom>
        </p:spPr>
        <p:txBody>
          <a:bodyPr wrap="square">
            <a:spAutoFit/>
          </a:bodyPr>
          <a:lstStyle/>
          <a:p>
            <a:pPr marL="447675" indent="-180975"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2.F.a</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アクセス制御（「特定個人情報に関する安全管理措置（事業者編）」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20" name="テキスト ボックス 19"/>
          <p:cNvSpPr txBox="1"/>
          <p:nvPr/>
        </p:nvSpPr>
        <p:spPr>
          <a:xfrm>
            <a:off x="210347" y="5524717"/>
            <a:ext cx="9496425" cy="584775"/>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・特定個人情報ファイルは、事務取扱担当者以外の者が、更新、参照できないようにアクセス制御をします。システム管理者等のアクセス制御を適切に行います。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p:cNvSpPr/>
          <p:nvPr/>
        </p:nvSpPr>
        <p:spPr>
          <a:xfrm>
            <a:off x="191232" y="5269999"/>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13006384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6" y="66318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a:xfrm>
            <a:off x="200024" y="1781294"/>
            <a:ext cx="9496425" cy="1720850"/>
          </a:xfrm>
          <a:prstGeom prst="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6481" name="タイトル 1"/>
          <p:cNvSpPr>
            <a:spLocks noGrp="1"/>
          </p:cNvSpPr>
          <p:nvPr>
            <p:ph type="title"/>
          </p:nvPr>
        </p:nvSpPr>
        <p:spPr>
          <a:xfrm>
            <a:off x="677863" y="0"/>
            <a:ext cx="7948612" cy="657225"/>
          </a:xfrm>
        </p:spPr>
        <p:txBody>
          <a:bodyPr/>
          <a:lstStyle/>
          <a:p>
            <a:pPr>
              <a:defRPr/>
            </a:pPr>
            <a:r>
              <a:rPr sz="2400" dirty="0" smtClean="0">
                <a:latin typeface="Meiryo UI" panose="020B0604030504040204" pitchFamily="50" charset="-128"/>
                <a:ea typeface="Meiryo UI" panose="020B0604030504040204" pitchFamily="50" charset="-128"/>
                <a:cs typeface="Meiryo UI" panose="020B0604030504040204" pitchFamily="50" charset="-128"/>
              </a:rPr>
              <a:t>アクセス者の識別と認証</a:t>
            </a:r>
          </a:p>
        </p:txBody>
      </p:sp>
      <p:sp>
        <p:nvSpPr>
          <p:cNvPr id="5" name="テキスト ボックス 4"/>
          <p:cNvSpPr txBox="1"/>
          <p:nvPr/>
        </p:nvSpPr>
        <p:spPr>
          <a:xfrm>
            <a:off x="200025" y="1131671"/>
            <a:ext cx="9496425" cy="584775"/>
          </a:xfrm>
          <a:prstGeom prst="rect">
            <a:avLst/>
          </a:prstGeom>
          <a:solidFill>
            <a:schemeClr val="accent5">
              <a:lumMod val="20000"/>
              <a:lumOff val="80000"/>
            </a:schemeClr>
          </a:solidFill>
          <a:ln>
            <a:solidFill>
              <a:schemeClr val="tx1"/>
            </a:solidFill>
          </a:ln>
        </p:spPr>
        <p:txBody>
          <a:bodyPr>
            <a:spAutoFit/>
          </a:bodyPr>
          <a:lstStyle/>
          <a:p>
            <a:pPr>
              <a:defRPr/>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個人情報等を取り扱う情報システムは、事務取扱担当者</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正当</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なアクセス権</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を有する者であること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en-US" altLang="ja-JP" sz="9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識別</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した結果に基づき認証</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4788" y="3700246"/>
            <a:ext cx="9496425" cy="2092881"/>
          </a:xfrm>
          <a:prstGeom prst="rect">
            <a:avLst/>
          </a:prstGeom>
          <a:solidFill>
            <a:schemeClr val="bg1"/>
          </a:solidFill>
          <a:ln w="38100">
            <a:solidFill>
              <a:schemeClr val="accent3">
                <a:lumMod val="50000"/>
                <a:lumOff val="50000"/>
              </a:schemeClr>
            </a:solidFill>
          </a:ln>
        </p:spPr>
        <p:txBody>
          <a:bodyPr>
            <a:spAutoFit/>
          </a:bodyPr>
          <a:lstStyle/>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を使用する</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必要最小限の人</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に</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ユーザー</a:t>
            </a:r>
            <a:r>
              <a:rPr lang="en-US" altLang="ja-JP"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ID</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付与するのが</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原則です。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事務取扱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担当者のユーザー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ＩＤの</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登録・削除を適切に行う必要があります。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ユーザー</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ＩＤは、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複数人での共有</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ではなく、個人ごと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に付与します。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定期的</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に実在性の確認</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（ユーザーＩＤ</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の棚卸）</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を行い、不要</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なユーザーＩＤを削除</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また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は無効にします。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357188" indent="-357188">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・サーバーで</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は、不正アクセス、不正使用、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誤操作等が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解析できる</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アクセスログ、操作ログ等を取得</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するとともに、</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適時に検証</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・認証方式として、パスワード認証や、指紋の生体認証、</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IC</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カード等による認証があります。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19488" y="3555592"/>
            <a:ext cx="2857500"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
        <p:nvSpPr>
          <p:cNvPr id="8" name="右矢印 7"/>
          <p:cNvSpPr/>
          <p:nvPr/>
        </p:nvSpPr>
        <p:spPr>
          <a:xfrm>
            <a:off x="1095731" y="2198926"/>
            <a:ext cx="1514475" cy="742950"/>
          </a:xfrm>
          <a:prstGeom prst="rightArrow">
            <a:avLst>
              <a:gd name="adj1" fmla="val 50000"/>
              <a:gd name="adj2" fmla="val 35354"/>
            </a:avLst>
          </a:prstGeom>
          <a:solidFill>
            <a:schemeClr val="accent5">
              <a:lumMod val="40000"/>
              <a:lumOff val="6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事務取扱担当者の登録・削除申請</a:t>
            </a:r>
          </a:p>
        </p:txBody>
      </p:sp>
      <p:sp>
        <p:nvSpPr>
          <p:cNvPr id="9" name="正方形/長方形 8"/>
          <p:cNvSpPr/>
          <p:nvPr/>
        </p:nvSpPr>
        <p:spPr>
          <a:xfrm>
            <a:off x="2665768" y="1846382"/>
            <a:ext cx="889000" cy="1419225"/>
          </a:xfrm>
          <a:prstGeom prst="rect">
            <a:avLst/>
          </a:prstGeom>
          <a:solidFill>
            <a:schemeClr val="accent3">
              <a:lumMod val="25000"/>
              <a:lumOff val="75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システム管理者の承認</a:t>
            </a:r>
          </a:p>
        </p:txBody>
      </p:sp>
      <p:sp>
        <p:nvSpPr>
          <p:cNvPr id="11" name="右矢印 10"/>
          <p:cNvSpPr/>
          <p:nvPr/>
        </p:nvSpPr>
        <p:spPr>
          <a:xfrm>
            <a:off x="3651606" y="2217857"/>
            <a:ext cx="1108075" cy="676275"/>
          </a:xfrm>
          <a:prstGeom prst="rightArrow">
            <a:avLst>
              <a:gd name="adj1" fmla="val 50000"/>
              <a:gd name="adj2" fmla="val 25618"/>
            </a:avLst>
          </a:prstGeom>
          <a:solidFill>
            <a:schemeClr val="accent5">
              <a:lumMod val="40000"/>
              <a:lumOff val="6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システムへの登録・削除</a:t>
            </a:r>
          </a:p>
        </p:txBody>
      </p:sp>
      <p:graphicFrame>
        <p:nvGraphicFramePr>
          <p:cNvPr id="10249" name="オブジェクト 1"/>
          <p:cNvGraphicFramePr>
            <a:graphicFrameLocks noChangeAspect="1"/>
          </p:cNvGraphicFramePr>
          <p:nvPr>
            <p:extLst>
              <p:ext uri="{D42A27DB-BD31-4B8C-83A1-F6EECF244321}">
                <p14:modId xmlns:p14="http://schemas.microsoft.com/office/powerpoint/2010/main" val="80669493"/>
              </p:ext>
            </p:extLst>
          </p:nvPr>
        </p:nvGraphicFramePr>
        <p:xfrm>
          <a:off x="4759681" y="1940044"/>
          <a:ext cx="860425" cy="1260475"/>
        </p:xfrm>
        <a:graphic>
          <a:graphicData uri="http://schemas.openxmlformats.org/presentationml/2006/ole">
            <mc:AlternateContent xmlns:mc="http://schemas.openxmlformats.org/markup-compatibility/2006">
              <mc:Choice xmlns:v="urn:schemas-microsoft-com:vml" Requires="v">
                <p:oleObj spid="_x0000_s2240" r:id="rId5" imgW="638264" imgH="857143" progId="">
                  <p:embed/>
                </p:oleObj>
              </mc:Choice>
              <mc:Fallback>
                <p:oleObj r:id="rId5" imgW="638264" imgH="857143" progId="">
                  <p:embed/>
                  <p:pic>
                    <p:nvPicPr>
                      <p:cNvPr id="0" name=""/>
                      <p:cNvPicPr>
                        <a:picLocks noChangeAspect="1" noChangeArrowheads="1"/>
                      </p:cNvPicPr>
                      <p:nvPr/>
                    </p:nvPicPr>
                    <p:blipFill>
                      <a:blip r:embed="rId6">
                        <a:lum bright="20000"/>
                        <a:extLst>
                          <a:ext uri="{28A0092B-C50C-407E-A947-70E740481C1C}">
                            <a14:useLocalDpi xmlns:a14="http://schemas.microsoft.com/office/drawing/2010/main" val="0"/>
                          </a:ext>
                        </a:extLst>
                      </a:blip>
                      <a:srcRect/>
                      <a:stretch>
                        <a:fillRect/>
                      </a:stretch>
                    </p:blipFill>
                    <p:spPr bwMode="auto">
                      <a:xfrm>
                        <a:off x="4759681" y="1940044"/>
                        <a:ext cx="86042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251" name="図 2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flipH="1">
            <a:off x="478193" y="2256553"/>
            <a:ext cx="608013"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角丸四角形 2"/>
          <p:cNvSpPr/>
          <p:nvPr/>
        </p:nvSpPr>
        <p:spPr>
          <a:xfrm>
            <a:off x="6326543" y="1846382"/>
            <a:ext cx="2274888" cy="771525"/>
          </a:xfrm>
          <a:prstGeom prst="roundRect">
            <a:avLst/>
          </a:prstGeom>
          <a:solidFill>
            <a:schemeClr val="accent5">
              <a:lumMod val="20000"/>
              <a:lumOff val="8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lstStyle/>
          <a:p>
            <a:pPr>
              <a:defRPr/>
            </a:pP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Name </a:t>
            </a:r>
            <a:r>
              <a:rPr lang="en-US" altLang="ja-JP" sz="10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ID </a:t>
            </a:r>
            <a:r>
              <a:rPr lang="en-US" altLang="ja-JP" sz="10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有効期限</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Tanaka  abc001   2015.12.31</a:t>
            </a:r>
          </a:p>
          <a:p>
            <a:pPr>
              <a:defRPr/>
            </a:pP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Sato     xyz001    2015.12.31</a:t>
            </a:r>
          </a:p>
          <a:p>
            <a:pPr>
              <a:defRPr/>
            </a:pP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        ………</a:t>
            </a:r>
            <a:endPar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1" name="直線矢印コネクタ 30"/>
          <p:cNvCxnSpPr/>
          <p:nvPr/>
        </p:nvCxnSpPr>
        <p:spPr>
          <a:xfrm flipV="1">
            <a:off x="5564543" y="2092444"/>
            <a:ext cx="762000" cy="179388"/>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276480" name="角丸四角形吹き出し 276479"/>
          <p:cNvSpPr/>
          <p:nvPr/>
        </p:nvSpPr>
        <p:spPr>
          <a:xfrm>
            <a:off x="8645881" y="1846382"/>
            <a:ext cx="804862" cy="425450"/>
          </a:xfrm>
          <a:prstGeom prst="wedgeRoundRectCallout">
            <a:avLst>
              <a:gd name="adj1" fmla="val -80441"/>
              <a:gd name="adj2" fmla="val -8980"/>
              <a:gd name="adj3" fmla="val 16667"/>
            </a:avLst>
          </a:prstGeom>
          <a:solidFill>
            <a:schemeClr val="accent6">
              <a:lumMod val="20000"/>
              <a:lumOff val="8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ＩＤの棚卸</a:t>
            </a:r>
          </a:p>
        </p:txBody>
      </p:sp>
      <p:sp>
        <p:nvSpPr>
          <p:cNvPr id="276483" name="縦巻き 276482"/>
          <p:cNvSpPr/>
          <p:nvPr/>
        </p:nvSpPr>
        <p:spPr>
          <a:xfrm>
            <a:off x="6098397" y="2738557"/>
            <a:ext cx="2547483" cy="676275"/>
          </a:xfrm>
          <a:prstGeom prst="verticalScroll">
            <a:avLst/>
          </a:prstGeom>
          <a:solidFill>
            <a:schemeClr val="accent5">
              <a:lumMod val="20000"/>
              <a:lumOff val="8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lstStyle/>
          <a:p>
            <a:pPr>
              <a:defRPr/>
            </a:pPr>
            <a:r>
              <a:rPr lang="en-US" altLang="ja-JP"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2015.07.01 12:31:01 login  ***</a:t>
            </a:r>
          </a:p>
          <a:p>
            <a:pPr>
              <a:defRPr/>
            </a:pPr>
            <a:r>
              <a:rPr lang="en-US" altLang="ja-JP"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2015.07.01 12:31:02 Read ****</a:t>
            </a:r>
          </a:p>
          <a:p>
            <a:pPr>
              <a:defRPr/>
            </a:pPr>
            <a:r>
              <a:rPr lang="en-US" altLang="ja-JP"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p:txBody>
      </p:sp>
      <p:cxnSp>
        <p:nvCxnSpPr>
          <p:cNvPr id="36" name="直線矢印コネクタ 35"/>
          <p:cNvCxnSpPr>
            <a:endCxn id="276483" idx="1"/>
          </p:cNvCxnSpPr>
          <p:nvPr/>
        </p:nvCxnSpPr>
        <p:spPr>
          <a:xfrm>
            <a:off x="5618973" y="2738557"/>
            <a:ext cx="563958" cy="338138"/>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10258" name="テキスト ボックス 276484"/>
          <p:cNvSpPr txBox="1">
            <a:spLocks noChangeArrowheads="1"/>
          </p:cNvSpPr>
          <p:nvPr/>
        </p:nvSpPr>
        <p:spPr bwMode="auto">
          <a:xfrm>
            <a:off x="5646183" y="1781294"/>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ＩＤ一覧</a:t>
            </a:r>
          </a:p>
        </p:txBody>
      </p:sp>
      <p:sp>
        <p:nvSpPr>
          <p:cNvPr id="10259" name="テキスト ボックス 38"/>
          <p:cNvSpPr txBox="1">
            <a:spLocks noChangeArrowheads="1"/>
          </p:cNvSpPr>
          <p:nvPr/>
        </p:nvSpPr>
        <p:spPr bwMode="auto">
          <a:xfrm>
            <a:off x="5634393" y="3105556"/>
            <a:ext cx="4138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sz="1200">
                <a:latin typeface="Meiryo UI" panose="020B0604030504040204" pitchFamily="50" charset="-128"/>
                <a:ea typeface="Meiryo UI" panose="020B0604030504040204" pitchFamily="50" charset="-128"/>
                <a:cs typeface="Meiryo UI" panose="020B0604030504040204" pitchFamily="50" charset="-128"/>
              </a:rPr>
              <a:t>ログ</a:t>
            </a:r>
          </a:p>
        </p:txBody>
      </p:sp>
      <p:sp>
        <p:nvSpPr>
          <p:cNvPr id="44" name="角丸四角形吹き出し 43"/>
          <p:cNvSpPr/>
          <p:nvPr/>
        </p:nvSpPr>
        <p:spPr>
          <a:xfrm>
            <a:off x="8601431" y="2776657"/>
            <a:ext cx="849312" cy="425450"/>
          </a:xfrm>
          <a:prstGeom prst="wedgeRoundRectCallout">
            <a:avLst>
              <a:gd name="adj1" fmla="val -80441"/>
              <a:gd name="adj2" fmla="val -8980"/>
              <a:gd name="adj3" fmla="val 16667"/>
            </a:avLst>
          </a:prstGeom>
          <a:solidFill>
            <a:schemeClr val="accent6">
              <a:lumMod val="20000"/>
              <a:lumOff val="8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ログの取得と検証</a:t>
            </a:r>
          </a:p>
        </p:txBody>
      </p:sp>
      <p:grpSp>
        <p:nvGrpSpPr>
          <p:cNvPr id="38" name="グループ化 37"/>
          <p:cNvGrpSpPr/>
          <p:nvPr/>
        </p:nvGrpSpPr>
        <p:grpSpPr>
          <a:xfrm>
            <a:off x="5879919" y="295418"/>
            <a:ext cx="2483000" cy="280212"/>
            <a:chOff x="5499648" y="4072741"/>
            <a:chExt cx="2483000" cy="280212"/>
          </a:xfrm>
        </p:grpSpPr>
        <p:sp>
          <p:nvSpPr>
            <p:cNvPr id="39" name="角丸四角形 38"/>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40" name="角丸四角形 39"/>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41" name="角丸四角形 40"/>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角丸四角形 41"/>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角丸四角形 42"/>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角丸四角形 44"/>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46" name="角丸四角形 45"/>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47" name="角丸四角形 46"/>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48" name="角丸四角形 47"/>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9" name="角丸四角形 48"/>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角丸四角形 49"/>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34" name="テキスト ボックス 33"/>
          <p:cNvSpPr txBox="1"/>
          <p:nvPr/>
        </p:nvSpPr>
        <p:spPr>
          <a:xfrm>
            <a:off x="210347" y="6123447"/>
            <a:ext cx="9496425" cy="584775"/>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a:latin typeface="Meiryo UI" panose="020B0604030504040204" pitchFamily="50" charset="-128"/>
                <a:ea typeface="Meiryo UI" panose="020B0604030504040204" pitchFamily="50" charset="-128"/>
                <a:cs typeface="Meiryo UI" panose="020B0604030504040204" pitchFamily="50" charset="-128"/>
              </a:rPr>
              <a:t>・認証をパスワードで行う場合には、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パスワードの複雑性</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使用する文字の種類、文字数、ユーザーＩＤのロックまでの回数、有効期限等）を規定し、システムに反映します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正方形/長方形 34"/>
          <p:cNvSpPr/>
          <p:nvPr/>
        </p:nvSpPr>
        <p:spPr>
          <a:xfrm>
            <a:off x="191232" y="5868729"/>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
        <p:nvSpPr>
          <p:cNvPr id="4" name="正方形/長方形 3"/>
          <p:cNvSpPr/>
          <p:nvPr/>
        </p:nvSpPr>
        <p:spPr>
          <a:xfrm>
            <a:off x="5298831" y="611694"/>
            <a:ext cx="4669114" cy="230832"/>
          </a:xfrm>
          <a:prstGeom prst="rect">
            <a:avLst/>
          </a:prstGeom>
        </p:spPr>
        <p:txBody>
          <a:bodyPr wrap="square">
            <a:spAutoFit/>
          </a:bodyPr>
          <a:lstStyle/>
          <a:p>
            <a:pPr marL="82550" indent="-82550" algn="r">
              <a:defRPr/>
            </a:pPr>
            <a:r>
              <a:rPr lang="ja-JP" altLang="en-US" sz="900" dirty="0">
                <a:latin typeface="Meiryo UI" panose="020B0604030504040204" pitchFamily="50" charset="-128"/>
                <a:ea typeface="Meiryo UI" panose="020B0604030504040204" pitchFamily="50" charset="-128"/>
                <a:cs typeface="Meiryo UI" panose="020B0604030504040204" pitchFamily="50" charset="-128"/>
              </a:rPr>
              <a:t>別添　</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2.F.b</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アクセス者の識別と認証（「特定個人情報に関する安全管理措置（事業者編）」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2912859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6318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8612" cy="657225"/>
          </a:xfrm>
        </p:spPr>
        <p:txBody>
          <a:bodyPr/>
          <a:lstStyle/>
          <a:p>
            <a:pPr>
              <a:defRPr/>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管理の高権限ＩＤの管理</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64329"/>
            <a:ext cx="9496425" cy="584775"/>
          </a:xfrm>
          <a:prstGeom prst="rect">
            <a:avLst/>
          </a:prstGeom>
          <a:solidFill>
            <a:schemeClr val="accent5">
              <a:lumMod val="20000"/>
              <a:lumOff val="80000"/>
            </a:schemeClr>
          </a:solidFill>
          <a:ln>
            <a:solidFill>
              <a:schemeClr val="tx1"/>
            </a:solidFill>
          </a:ln>
        </p:spPr>
        <p:txBody>
          <a:bodyPr>
            <a:spAutoFit/>
          </a:bodyPr>
          <a:lstStyle/>
          <a:p>
            <a:pPr>
              <a:defRPr/>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個人情報等を取り扱う情報</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システムの</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システム管理者、システム運用者のＩＤ管理</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を適切に行い、高権限を持つシステムの管理者による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特定個人</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ファイル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等</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に対する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不正を防止する。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4788" y="2057688"/>
            <a:ext cx="9496425" cy="3447098"/>
          </a:xfrm>
          <a:prstGeom prst="rect">
            <a:avLst/>
          </a:prstGeom>
          <a:solidFill>
            <a:schemeClr val="bg1"/>
          </a:solidFill>
          <a:ln w="38100">
            <a:solidFill>
              <a:schemeClr val="accent3">
                <a:lumMod val="50000"/>
                <a:lumOff val="50000"/>
              </a:schemeClr>
            </a:solidFill>
          </a:ln>
        </p:spPr>
        <p:txBody>
          <a:bodyPr>
            <a:spAutoFit/>
          </a:bodyPr>
          <a:lstStyle/>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273050" indent="-273050">
              <a:defRPr/>
            </a:pP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24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管理者、システム運用者等のシステム管理をする担当者の</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高権限のＩＤの登録・削除</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を適切に行う必要があります。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を使用する</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必要最小限の人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に対して、</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必要最小限の権限</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を付与するのが原則です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。例えば、監視業務を行うオペレータに対する、特定個人情報ファイルの更新権限、参照権限の付与について慎重に検討する必要があります。</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176213" indent="-176213">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管理者、システム運用者</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等の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ＩＤ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共有ではなく、個人ごと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に付与します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defRPr/>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・認証</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をパスワードで行う場合には、パスワードの複雑性</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使用する文字の種類、文字数</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、ＩＤ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のロックまでの回数、有効期限等）を規定し、システムに反映します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管理者、システム運用者</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等の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ＩＤ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定期的に実在性の確認</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（ＩＤ</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の棚卸）</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を行い、不要なＩＤは削除また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は無効にします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・サーバーで</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は、不正アクセス、不正使用、誤操作が解析できる</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アクセスログ、操作ログ等を取得</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するとともに、</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適時に検証</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します。検証結果は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システム</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管理者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と独立した</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第三者による</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確認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を行います。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519488" y="1891000"/>
            <a:ext cx="2857500"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grpSp>
        <p:nvGrpSpPr>
          <p:cNvPr id="38" name="グループ化 37"/>
          <p:cNvGrpSpPr/>
          <p:nvPr/>
        </p:nvGrpSpPr>
        <p:grpSpPr>
          <a:xfrm>
            <a:off x="5879919" y="295418"/>
            <a:ext cx="2483000" cy="280212"/>
            <a:chOff x="5499648" y="4072741"/>
            <a:chExt cx="2483000" cy="280212"/>
          </a:xfrm>
        </p:grpSpPr>
        <p:sp>
          <p:nvSpPr>
            <p:cNvPr id="39" name="角丸四角形 38"/>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40" name="角丸四角形 39"/>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41" name="角丸四角形 40"/>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角丸四角形 41"/>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角丸四角形 42"/>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角丸四角形 44"/>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46" name="角丸四角形 45"/>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47" name="角丸四角形 46"/>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48" name="角丸四角形 47"/>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9" name="角丸四角形 48"/>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角丸四角形 49"/>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34" name="テキスト ボックス 33"/>
          <p:cNvSpPr txBox="1"/>
          <p:nvPr/>
        </p:nvSpPr>
        <p:spPr>
          <a:xfrm>
            <a:off x="200600" y="5934986"/>
            <a:ext cx="9496425" cy="584775"/>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システム管理者、システム運用者</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等の</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ＩＤ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個人ごとに付与し</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登録・削除を適切</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に行うとともに、</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実在性の確認を定期的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に行います。ログは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、第三者</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による確認を行います。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正方形/長方形 34"/>
          <p:cNvSpPr/>
          <p:nvPr/>
        </p:nvSpPr>
        <p:spPr>
          <a:xfrm>
            <a:off x="181485" y="5658234"/>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37347523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テキスト ボックス 44"/>
          <p:cNvSpPr txBox="1"/>
          <p:nvPr/>
        </p:nvSpPr>
        <p:spPr>
          <a:xfrm>
            <a:off x="158399" y="914645"/>
            <a:ext cx="9589202" cy="5816977"/>
          </a:xfrm>
          <a:prstGeom prst="rect">
            <a:avLst/>
          </a:prstGeom>
          <a:noFill/>
          <a:ln w="38100">
            <a:solidFill>
              <a:srgbClr val="00B050"/>
            </a:solidFill>
          </a:ln>
        </p:spPr>
        <p:txBody>
          <a:bodyPr wrap="square" rtlCol="0">
            <a:spAutoFit/>
          </a:bodyPr>
          <a:lstStyle/>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834" y="92607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8" name="タイトル 1"/>
          <p:cNvSpPr>
            <a:spLocks noGrp="1"/>
          </p:cNvSpPr>
          <p:nvPr>
            <p:ph type="title"/>
          </p:nvPr>
        </p:nvSpPr>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開発と運用の独立性</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326547" y="4443748"/>
            <a:ext cx="9240364" cy="2215991"/>
          </a:xfrm>
          <a:prstGeom prst="rect">
            <a:avLst/>
          </a:prstGeom>
          <a:solidFill>
            <a:schemeClr val="bg1"/>
          </a:solidFill>
          <a:ln w="38100">
            <a:solidFill>
              <a:schemeClr val="accent3">
                <a:lumMod val="50000"/>
                <a:lumOff val="50000"/>
              </a:schemeClr>
            </a:solidFill>
          </a:ln>
        </p:spPr>
        <p:txBody>
          <a:bodyPr wrap="square">
            <a:spAutoFit/>
          </a:bodyPr>
          <a:lstStyle/>
          <a:p>
            <a:pPr marL="273050" indent="-273050">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3050" indent="-273050">
              <a:defRPr/>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開発環境と運用環境を用意し、</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開発者と運用者（システム管理者）は独立した要員</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を割り当てます。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・開発環境でプログラムの試験を行う時には、実在の特定個人情報ファイルを使用せず、試験用に作成したファイルを使用します。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・開発サーバーには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開発者のＩＤ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のみ、運用サーバーには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運用者のＩＤ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のみを登録します。運用サーバーの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アクセスログや操作ログは、運用者と独立した第三者による確認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を行います。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・開発したプログラムは、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システムオーナによる承認後</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に、運用者により運用サーバーへ実装します。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 12"/>
          <p:cNvSpPr/>
          <p:nvPr/>
        </p:nvSpPr>
        <p:spPr>
          <a:xfrm>
            <a:off x="3524250" y="4320540"/>
            <a:ext cx="2857500" cy="247033"/>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
        <p:nvSpPr>
          <p:cNvPr id="4" name="テキスト ボックス 3"/>
          <p:cNvSpPr txBox="1"/>
          <p:nvPr/>
        </p:nvSpPr>
        <p:spPr>
          <a:xfrm>
            <a:off x="326547" y="1384393"/>
            <a:ext cx="9240364" cy="1077218"/>
          </a:xfrm>
          <a:prstGeom prst="rect">
            <a:avLst/>
          </a:prstGeom>
          <a:solidFill>
            <a:schemeClr val="accent5">
              <a:lumMod val="20000"/>
              <a:lumOff val="80000"/>
            </a:schemeClr>
          </a:solidFill>
          <a:ln>
            <a:solidFill>
              <a:schemeClr val="tx1"/>
            </a:solidFill>
          </a:ln>
        </p:spPr>
        <p:txBody>
          <a:bodyPr wrap="square">
            <a:spAutoFit/>
          </a:bodyPr>
          <a:lstStyle/>
          <a:p>
            <a:pPr>
              <a:defRPr/>
            </a:pP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システムの開発者が特定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個人情報を含む</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運用システムを使用すると、不正なプログラムの実装、特定個人情報を含むデータ又はファイルを窃取しても発見しにくいことがある。また、運用者（システム管理者を含む）が不正を行っても発見しにくいこ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ある。そこで、開発と運用の独立性を保つために、</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開発環境と運用環境の分離、開発者と運用者の分離</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が必要</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なる。</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 name="グループ化 2"/>
          <p:cNvGrpSpPr/>
          <p:nvPr/>
        </p:nvGrpSpPr>
        <p:grpSpPr>
          <a:xfrm>
            <a:off x="1469416" y="2501022"/>
            <a:ext cx="7146042" cy="1940791"/>
            <a:chOff x="337439" y="1841111"/>
            <a:chExt cx="8958978" cy="3220638"/>
          </a:xfrm>
        </p:grpSpPr>
        <p:pic>
          <p:nvPicPr>
            <p:cNvPr id="10" name="Picture 6" descr="C:\Users\matsudas\AppData\Local\Microsoft\Windows\Temporary Internet Files\Content.IE5\GYLBPXJ7\lgi01a2013102116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767684" y="2943047"/>
              <a:ext cx="966958" cy="1623304"/>
            </a:xfrm>
            <a:prstGeom prst="rect">
              <a:avLst/>
            </a:prstGeom>
            <a:noFill/>
            <a:extLst>
              <a:ext uri="{909E8E84-426E-40DD-AFC4-6F175D3DCCD1}">
                <a14:hiddenFill xmlns:a14="http://schemas.microsoft.com/office/drawing/2010/main">
                  <a:solidFill>
                    <a:srgbClr val="FFFFFF"/>
                  </a:solidFill>
                </a14:hiddenFill>
              </a:ext>
            </a:extLst>
          </p:spPr>
        </p:pic>
        <p:sp>
          <p:nvSpPr>
            <p:cNvPr id="14" name="円形吹き出し 13"/>
            <p:cNvSpPr/>
            <p:nvPr/>
          </p:nvSpPr>
          <p:spPr>
            <a:xfrm>
              <a:off x="478953" y="2016991"/>
              <a:ext cx="1066800" cy="770365"/>
            </a:xfrm>
            <a:prstGeom prst="wedgeEllipseCallout">
              <a:avLst>
                <a:gd name="adj1" fmla="val 83047"/>
                <a:gd name="adj2" fmla="val 130712"/>
              </a:avLst>
            </a:prstGeom>
            <a:solidFill>
              <a:schemeClr val="accent6">
                <a:lumMod val="40000"/>
                <a:lumOff val="6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開発者のＩＤ</a:t>
              </a:r>
            </a:p>
          </p:txBody>
        </p:sp>
        <p:pic>
          <p:nvPicPr>
            <p:cNvPr id="15" name="Picture 2" descr="C:\Users\matsudas\AppData\Local\Microsoft\Windows\Temporary Internet Files\Content.IE5\Y28K9WYK\lgi01a20140629140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4581" y="2284892"/>
              <a:ext cx="909250" cy="2339375"/>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1728958" y="4678696"/>
              <a:ext cx="999214" cy="383053"/>
            </a:xfrm>
            <a:prstGeom prst="rect">
              <a:avLst/>
            </a:prstGeom>
            <a:noFill/>
          </p:spPr>
          <p:txBody>
            <a:bodyPr wrap="none" rtlCol="0">
              <a:spAutoFit/>
            </a:bodyPr>
            <a:lstStyle/>
            <a:p>
              <a:r>
                <a:rPr kumimoji="1" lang="ja-JP" altLang="en-US" sz="900" dirty="0" smtClean="0">
                  <a:latin typeface="Meiryo UI" panose="020B0604030504040204" pitchFamily="50" charset="-128"/>
                  <a:ea typeface="Meiryo UI" panose="020B0604030504040204" pitchFamily="50" charset="-128"/>
                  <a:cs typeface="Meiryo UI" panose="020B0604030504040204" pitchFamily="50" charset="-128"/>
                </a:rPr>
                <a:t>開発サーバー</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p:cNvSpPr txBox="1"/>
            <p:nvPr/>
          </p:nvSpPr>
          <p:spPr>
            <a:xfrm>
              <a:off x="6600421" y="4635149"/>
              <a:ext cx="999214" cy="383053"/>
            </a:xfrm>
            <a:prstGeom prst="rect">
              <a:avLst/>
            </a:prstGeom>
            <a:noFill/>
          </p:spPr>
          <p:txBody>
            <a:bodyPr wrap="none" rtlCol="0">
              <a:spAutoFit/>
            </a:bodyPr>
            <a:lstStyle/>
            <a:p>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運用</a:t>
              </a:r>
              <a:r>
                <a:rPr kumimoji="1" lang="ja-JP" altLang="en-US" sz="900" dirty="0" smtClean="0">
                  <a:latin typeface="Meiryo UI" panose="020B0604030504040204" pitchFamily="50" charset="-128"/>
                  <a:ea typeface="Meiryo UI" panose="020B0604030504040204" pitchFamily="50" charset="-128"/>
                  <a:cs typeface="Meiryo UI" panose="020B0604030504040204" pitchFamily="50" charset="-128"/>
                </a:rPr>
                <a:t>サーバー</a:t>
              </a:r>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8" name="直線コネクタ 17"/>
            <p:cNvCxnSpPr/>
            <p:nvPr/>
          </p:nvCxnSpPr>
          <p:spPr>
            <a:xfrm>
              <a:off x="4582886" y="2589700"/>
              <a:ext cx="0" cy="1900449"/>
            </a:xfrm>
            <a:prstGeom prst="line">
              <a:avLst/>
            </a:prstGeom>
            <a:ln w="28575">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9" name="円形吹き出し 18"/>
            <p:cNvSpPr/>
            <p:nvPr/>
          </p:nvSpPr>
          <p:spPr>
            <a:xfrm>
              <a:off x="7966501" y="1841111"/>
              <a:ext cx="1066800" cy="770365"/>
            </a:xfrm>
            <a:prstGeom prst="wedgeEllipseCallout">
              <a:avLst>
                <a:gd name="adj1" fmla="val -91494"/>
                <a:gd name="adj2" fmla="val 72392"/>
              </a:avLst>
            </a:prstGeom>
            <a:solidFill>
              <a:schemeClr val="accent6">
                <a:lumMod val="40000"/>
                <a:lumOff val="6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運用者</a:t>
              </a: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のＩＤ</a:t>
              </a:r>
            </a:p>
          </p:txBody>
        </p:sp>
        <p:sp>
          <p:nvSpPr>
            <p:cNvPr id="20" name="円形吹き出し 19"/>
            <p:cNvSpPr/>
            <p:nvPr/>
          </p:nvSpPr>
          <p:spPr>
            <a:xfrm>
              <a:off x="413639" y="3028102"/>
              <a:ext cx="1066800" cy="770365"/>
            </a:xfrm>
            <a:prstGeom prst="wedgeEllipseCallout">
              <a:avLst>
                <a:gd name="adj1" fmla="val 90836"/>
                <a:gd name="adj2" fmla="val 35845"/>
              </a:avLst>
            </a:prstGeom>
            <a:solidFill>
              <a:srgbClr val="66FFCC"/>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テストデータ</a:t>
              </a:r>
            </a:p>
          </p:txBody>
        </p:sp>
        <p:sp>
          <p:nvSpPr>
            <p:cNvPr id="21" name="円形吹き出し 20"/>
            <p:cNvSpPr/>
            <p:nvPr/>
          </p:nvSpPr>
          <p:spPr>
            <a:xfrm>
              <a:off x="7912072" y="3017401"/>
              <a:ext cx="1384345" cy="770365"/>
            </a:xfrm>
            <a:prstGeom prst="wedgeEllipseCallout">
              <a:avLst>
                <a:gd name="adj1" fmla="val -81290"/>
                <a:gd name="adj2" fmla="val 14457"/>
              </a:avLst>
            </a:prstGeom>
            <a:solidFill>
              <a:srgbClr val="66FFCC"/>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サービス用データ</a:t>
              </a:r>
            </a:p>
          </p:txBody>
        </p:sp>
        <p:sp>
          <p:nvSpPr>
            <p:cNvPr id="22" name="円形吹き出し 21"/>
            <p:cNvSpPr/>
            <p:nvPr/>
          </p:nvSpPr>
          <p:spPr>
            <a:xfrm>
              <a:off x="337439" y="4004437"/>
              <a:ext cx="1066800" cy="770365"/>
            </a:xfrm>
            <a:prstGeom prst="wedgeEllipseCallout">
              <a:avLst>
                <a:gd name="adj1" fmla="val 103404"/>
                <a:gd name="adj2" fmla="val -31618"/>
              </a:avLst>
            </a:prstGeom>
            <a:solidFill>
              <a:srgbClr val="C2D5E6"/>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開発環境あり</a:t>
              </a:r>
            </a:p>
          </p:txBody>
        </p:sp>
        <p:sp>
          <p:nvSpPr>
            <p:cNvPr id="23" name="円形吹き出し 22"/>
            <p:cNvSpPr/>
            <p:nvPr/>
          </p:nvSpPr>
          <p:spPr>
            <a:xfrm>
              <a:off x="8070845" y="4071626"/>
              <a:ext cx="1066800" cy="770365"/>
            </a:xfrm>
            <a:prstGeom prst="wedgeEllipseCallout">
              <a:avLst>
                <a:gd name="adj1" fmla="val -100678"/>
                <a:gd name="adj2" fmla="val -60436"/>
              </a:avLst>
            </a:prstGeom>
            <a:solidFill>
              <a:srgbClr val="C2D5E6"/>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開発環境なし</a:t>
              </a:r>
            </a:p>
          </p:txBody>
        </p:sp>
        <p:sp>
          <p:nvSpPr>
            <p:cNvPr id="24" name="正方形/長方形 23"/>
            <p:cNvSpPr/>
            <p:nvPr/>
          </p:nvSpPr>
          <p:spPr>
            <a:xfrm>
              <a:off x="2799488" y="1858929"/>
              <a:ext cx="969863" cy="816426"/>
            </a:xfrm>
            <a:prstGeom prst="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t"/>
            <a:lstStyle/>
            <a:p>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プログラム変更申請書</a:t>
              </a:r>
            </a:p>
          </p:txBody>
        </p:sp>
        <p:sp>
          <p:nvSpPr>
            <p:cNvPr id="25" name="正方形/長方形 24"/>
            <p:cNvSpPr/>
            <p:nvPr/>
          </p:nvSpPr>
          <p:spPr>
            <a:xfrm>
              <a:off x="5535530" y="1854254"/>
              <a:ext cx="969244" cy="816426"/>
            </a:xfrm>
            <a:prstGeom prst="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t"/>
            <a:lstStyle/>
            <a:p>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承認済みプログラム変更申請書</a:t>
              </a:r>
            </a:p>
          </p:txBody>
        </p:sp>
        <p:sp>
          <p:nvSpPr>
            <p:cNvPr id="26" name="テキスト ボックス 25"/>
            <p:cNvSpPr txBox="1"/>
            <p:nvPr/>
          </p:nvSpPr>
          <p:spPr>
            <a:xfrm>
              <a:off x="4005417" y="2687901"/>
              <a:ext cx="398752" cy="129706"/>
            </a:xfrm>
            <a:prstGeom prst="rect">
              <a:avLst/>
            </a:prstGeom>
            <a:noFill/>
          </p:spPr>
          <p:txBody>
            <a:bodyPr vert="eaVert" wrap="none" rtlCol="0">
              <a:spAutoFit/>
            </a:bodyPr>
            <a:lstStyle/>
            <a:p>
              <a:endParaRPr kumimoji="1" lang="ja-JP" altLang="en-US"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2931749" y="3128771"/>
              <a:ext cx="952172" cy="558325"/>
            </a:xfrm>
            <a:prstGeom prst="roundRect">
              <a:avLst/>
            </a:prstGeom>
            <a:solidFill>
              <a:schemeClr val="accent4">
                <a:lumMod val="20000"/>
                <a:lumOff val="8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リリース</a:t>
              </a:r>
              <a:endParaRPr kumimoji="1" lang="en-US" altLang="ja-JP"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プログラム</a:t>
              </a:r>
              <a:endParaRPr kumimoji="1" lang="en-US" altLang="ja-JP"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の作成</a:t>
              </a:r>
            </a:p>
          </p:txBody>
        </p:sp>
        <p:sp>
          <p:nvSpPr>
            <p:cNvPr id="28" name="角丸四角形 27"/>
            <p:cNvSpPr/>
            <p:nvPr/>
          </p:nvSpPr>
          <p:spPr>
            <a:xfrm>
              <a:off x="4047211" y="1969879"/>
              <a:ext cx="1156157" cy="408213"/>
            </a:xfrm>
            <a:prstGeom prst="roundRect">
              <a:avLst/>
            </a:prstGeom>
            <a:solidFill>
              <a:srgbClr val="FFCC66"/>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システムオーナの承認</a:t>
              </a:r>
            </a:p>
          </p:txBody>
        </p:sp>
        <p:sp>
          <p:nvSpPr>
            <p:cNvPr id="29" name="上矢印 28"/>
            <p:cNvSpPr/>
            <p:nvPr/>
          </p:nvSpPr>
          <p:spPr>
            <a:xfrm>
              <a:off x="3135081" y="2721816"/>
              <a:ext cx="446314" cy="385183"/>
            </a:xfrm>
            <a:prstGeom prst="up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角丸四角形 29"/>
            <p:cNvSpPr/>
            <p:nvPr/>
          </p:nvSpPr>
          <p:spPr>
            <a:xfrm>
              <a:off x="5279804" y="3120395"/>
              <a:ext cx="1085075" cy="411153"/>
            </a:xfrm>
            <a:prstGeom prst="roundRect">
              <a:avLst/>
            </a:prstGeom>
            <a:solidFill>
              <a:schemeClr val="accent4">
                <a:lumMod val="20000"/>
                <a:lumOff val="80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リリースプログラムの実装</a:t>
              </a:r>
            </a:p>
          </p:txBody>
        </p:sp>
        <p:sp>
          <p:nvSpPr>
            <p:cNvPr id="31" name="右矢印 30"/>
            <p:cNvSpPr/>
            <p:nvPr/>
          </p:nvSpPr>
          <p:spPr>
            <a:xfrm>
              <a:off x="3805180" y="1859644"/>
              <a:ext cx="215443" cy="585137"/>
            </a:xfrm>
            <a:prstGeom prst="right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右矢印 31"/>
            <p:cNvSpPr/>
            <p:nvPr/>
          </p:nvSpPr>
          <p:spPr>
            <a:xfrm>
              <a:off x="5246912" y="1883477"/>
              <a:ext cx="215443" cy="585137"/>
            </a:xfrm>
            <a:prstGeom prst="right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下矢印 32"/>
            <p:cNvSpPr/>
            <p:nvPr/>
          </p:nvSpPr>
          <p:spPr>
            <a:xfrm>
              <a:off x="5711620" y="2735212"/>
              <a:ext cx="483674" cy="385183"/>
            </a:xfrm>
            <a:prstGeom prst="down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右矢印 33"/>
            <p:cNvSpPr/>
            <p:nvPr/>
          </p:nvSpPr>
          <p:spPr>
            <a:xfrm>
              <a:off x="2734640" y="3247355"/>
              <a:ext cx="215443" cy="585137"/>
            </a:xfrm>
            <a:prstGeom prst="right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右矢印 34"/>
            <p:cNvSpPr/>
            <p:nvPr/>
          </p:nvSpPr>
          <p:spPr>
            <a:xfrm>
              <a:off x="6397053" y="3033402"/>
              <a:ext cx="215443" cy="585137"/>
            </a:xfrm>
            <a:prstGeom prst="rightArrow">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6" name="図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5509" y="3786210"/>
              <a:ext cx="838824" cy="586909"/>
            </a:xfrm>
            <a:prstGeom prst="rect">
              <a:avLst/>
            </a:prstGeom>
          </p:spPr>
        </p:pic>
        <p:pic>
          <p:nvPicPr>
            <p:cNvPr id="37" name="図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99220" y="3645155"/>
              <a:ext cx="838824" cy="586909"/>
            </a:xfrm>
            <a:prstGeom prst="rect">
              <a:avLst/>
            </a:prstGeom>
          </p:spPr>
        </p:pic>
      </p:grpSp>
      <p:grpSp>
        <p:nvGrpSpPr>
          <p:cNvPr id="51" name="グループ化 50"/>
          <p:cNvGrpSpPr/>
          <p:nvPr/>
        </p:nvGrpSpPr>
        <p:grpSpPr>
          <a:xfrm>
            <a:off x="5879919" y="295418"/>
            <a:ext cx="2483000" cy="280212"/>
            <a:chOff x="5499648" y="4072741"/>
            <a:chExt cx="2483000" cy="280212"/>
          </a:xfrm>
        </p:grpSpPr>
        <p:sp>
          <p:nvSpPr>
            <p:cNvPr id="52" name="角丸四角形 5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53" name="角丸四角形 5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54" name="角丸四角形 5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角丸四角形 5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角丸四角形 5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角丸四角形 5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58" name="角丸四角形 5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59" name="角丸四角形 5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60" name="角丸四角形 5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61" name="角丸四角形 60"/>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角丸四角形 6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6" name="正方形/長方形 45"/>
          <p:cNvSpPr/>
          <p:nvPr/>
        </p:nvSpPr>
        <p:spPr>
          <a:xfrm>
            <a:off x="143149" y="664988"/>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76566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本資料について</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26502" y="775821"/>
            <a:ext cx="9538283" cy="4462760"/>
          </a:xfrm>
          <a:prstGeom prst="rect">
            <a:avLst/>
          </a:prstGeom>
          <a:noFill/>
        </p:spPr>
        <p:txBody>
          <a:bodyPr wrap="square" rtlCol="0">
            <a:spAutoFit/>
          </a:bodyPr>
          <a:lstStyle/>
          <a:p>
            <a:pPr marL="88900" indent="-88900"/>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・本資料</a:t>
            </a:r>
            <a:r>
              <a:rPr lang="ja-JP" altLang="en-US" dirty="0">
                <a:latin typeface="Meiryo UI" panose="020B0604030504040204" pitchFamily="50" charset="-128"/>
                <a:ea typeface="Meiryo UI" panose="020B0604030504040204" pitchFamily="50" charset="-128"/>
                <a:cs typeface="Meiryo UI" panose="020B0604030504040204" pitchFamily="50" charset="-128"/>
              </a:rPr>
              <a:t>は、</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社会保障・税番号制度</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（以下、</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マイナンバー</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制度</a:t>
            </a:r>
            <a:r>
              <a:rPr lang="ja-JP" altLang="en-US" dirty="0">
                <a:latin typeface="Meiryo UI" panose="020B0604030504040204" pitchFamily="50" charset="-128"/>
                <a:ea typeface="Meiryo UI" panose="020B0604030504040204" pitchFamily="50" charset="-128"/>
                <a:cs typeface="Meiryo UI" panose="020B0604030504040204" pitchFamily="50" charset="-128"/>
              </a:rPr>
              <a:t>）における事業者の対応に</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ついて説明するものです。なお、</a:t>
            </a:r>
            <a:r>
              <a:rPr lang="ja-JP" altLang="en-US" dirty="0">
                <a:latin typeface="Meiryo UI" panose="020B0604030504040204" pitchFamily="50" charset="-128"/>
                <a:ea typeface="Meiryo UI" panose="020B0604030504040204" pitchFamily="50" charset="-128"/>
                <a:cs typeface="Meiryo UI" panose="020B0604030504040204" pitchFamily="50" charset="-128"/>
              </a:rPr>
              <a:t>マイナンバー制度対応で一般的に事業者が行うべき事項は、内閣官房が公開している資料に記載されています</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参考：内閣官房「マイナンバー社会保障・税番号制度　民間事業者の</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対応」</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http</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www.cas.go.jp/jp/seisaku/bangoseido/download/jigyou_siryou.pdf</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endParaRPr kumimoji="1"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番号</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法に基づいて事業者が行うべき対応は、内閣官房から以下のガイドラインで示されています。</a:t>
            </a: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r>
              <a:rPr lang="en-US" altLang="ja-JP"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u="sng" dirty="0" smtClean="0">
                <a:latin typeface="Meiryo UI" panose="020B0604030504040204" pitchFamily="50" charset="-128"/>
                <a:ea typeface="Meiryo UI" panose="020B0604030504040204" pitchFamily="50" charset="-128"/>
                <a:cs typeface="Meiryo UI" panose="020B0604030504040204" pitchFamily="50" charset="-128"/>
              </a:rPr>
              <a:t>①「</a:t>
            </a:r>
            <a:r>
              <a:rPr lang="ja-JP" altLang="en-US" u="sng" dirty="0">
                <a:latin typeface="Meiryo UI" panose="020B0604030504040204" pitchFamily="50" charset="-128"/>
                <a:ea typeface="Meiryo UI" panose="020B0604030504040204" pitchFamily="50" charset="-128"/>
                <a:cs typeface="Meiryo UI" panose="020B0604030504040204" pitchFamily="50" charset="-128"/>
              </a:rPr>
              <a:t>特定個人情報の適正な取扱いに関するガイドライン（事業者編）</a:t>
            </a:r>
            <a:r>
              <a:rPr lang="ja-JP" altLang="en-US" u="sng"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u="sng"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http</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www.ppc.go.jp/files/pdf/261211guideline2.pdf</a:t>
            </a:r>
          </a:p>
          <a:p>
            <a:pPr marL="88900" indent="-88900"/>
            <a:r>
              <a:rPr lang="en-US" altLang="ja-JP" dirty="0">
                <a:latin typeface="Meiryo UI" panose="020B0604030504040204" pitchFamily="50" charset="-128"/>
                <a:ea typeface="Meiryo UI" panose="020B0604030504040204" pitchFamily="50" charset="-128"/>
                <a:cs typeface="Meiryo UI" panose="020B0604030504040204" pitchFamily="50" charset="-128"/>
              </a:rPr>
              <a:t>	</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u="sng" dirty="0" smtClean="0">
                <a:latin typeface="Meiryo UI" panose="020B0604030504040204" pitchFamily="50" charset="-128"/>
                <a:ea typeface="Meiryo UI" panose="020B0604030504040204" pitchFamily="50" charset="-128"/>
                <a:cs typeface="Meiryo UI" panose="020B0604030504040204" pitchFamily="50" charset="-128"/>
              </a:rPr>
              <a:t>②「</a:t>
            </a:r>
            <a:r>
              <a:rPr lang="ja-JP" altLang="en-US" u="sng" dirty="0">
                <a:latin typeface="Meiryo UI" panose="020B0604030504040204" pitchFamily="50" charset="-128"/>
                <a:ea typeface="Meiryo UI" panose="020B0604030504040204" pitchFamily="50" charset="-128"/>
                <a:cs typeface="Meiryo UI" panose="020B0604030504040204" pitchFamily="50" charset="-128"/>
              </a:rPr>
              <a:t>特定個人情報の適正な取扱いに関するガイドライン</a:t>
            </a:r>
            <a:r>
              <a:rPr lang="ja-JP" altLang="en-US" u="sng" dirty="0" smtClean="0">
                <a:latin typeface="Meiryo UI" panose="020B0604030504040204" pitchFamily="50" charset="-128"/>
                <a:ea typeface="Meiryo UI" panose="020B0604030504040204" pitchFamily="50" charset="-128"/>
                <a:cs typeface="Meiryo UI" panose="020B0604030504040204" pitchFamily="50" charset="-128"/>
              </a:rPr>
              <a:t>（金融機関編</a:t>
            </a:r>
            <a:r>
              <a:rPr lang="ja-JP" altLang="en-US" u="sng" dirty="0">
                <a:latin typeface="Meiryo UI" panose="020B0604030504040204" pitchFamily="50" charset="-128"/>
                <a:ea typeface="Meiryo UI" panose="020B0604030504040204" pitchFamily="50" charset="-128"/>
                <a:cs typeface="Meiryo UI" panose="020B0604030504040204" pitchFamily="50" charset="-128"/>
              </a:rPr>
              <a:t>）</a:t>
            </a:r>
            <a:r>
              <a:rPr lang="ja-JP" altLang="en-US" u="sng"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u="sng"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http</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://www.ppc.go.jp/files/pdf/141211kinyu-guideline.pdf</a:t>
            </a:r>
            <a:endParaRPr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a:p>
            <a:pPr marL="88900"/>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本資料</a:t>
            </a:r>
            <a:r>
              <a:rPr lang="ja-JP" altLang="en-US" dirty="0">
                <a:latin typeface="Meiryo UI" panose="020B0604030504040204" pitchFamily="50" charset="-128"/>
                <a:ea typeface="Meiryo UI" panose="020B0604030504040204" pitchFamily="50" charset="-128"/>
                <a:cs typeface="Meiryo UI" panose="020B0604030504040204" pitchFamily="50" charset="-128"/>
              </a:rPr>
              <a:t>は、</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一般的に事業者にて準拠</a:t>
            </a:r>
            <a:r>
              <a:rPr lang="ja-JP" altLang="en-US" dirty="0">
                <a:latin typeface="Meiryo UI" panose="020B0604030504040204" pitchFamily="50" charset="-128"/>
                <a:ea typeface="Meiryo UI" panose="020B0604030504040204" pitchFamily="50" charset="-128"/>
                <a:cs typeface="Meiryo UI" panose="020B0604030504040204" pitchFamily="50" charset="-128"/>
              </a:rPr>
              <a:t>することが</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求められる①「</a:t>
            </a:r>
            <a:r>
              <a:rPr lang="ja-JP" altLang="en-US" dirty="0">
                <a:latin typeface="Meiryo UI" panose="020B0604030504040204" pitchFamily="50" charset="-128"/>
                <a:ea typeface="Meiryo UI" panose="020B0604030504040204" pitchFamily="50" charset="-128"/>
                <a:cs typeface="Meiryo UI" panose="020B0604030504040204" pitchFamily="50" charset="-128"/>
              </a:rPr>
              <a:t>特定個人情報の適正な取扱いに関するガイドライン（事業者編）」（以下、</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ガイドライン</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の記載に依拠しています。</a:t>
            </a: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marL="88900" indent="-88900"/>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・本資料は、ガイドラインの記載内容の内、</a:t>
            </a:r>
            <a:r>
              <a:rPr kumimoji="1"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特に重要な事項</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注意すべき事項</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について説明しています。また、情報システムに関する注意点にも触れています。</a:t>
            </a: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marL="88900" indent="-88900"/>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pPr marL="88900"/>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貴社のマイナンバー対応にお役立て頂ければ幸いです。</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 name="グループ化 5"/>
          <p:cNvGrpSpPr/>
          <p:nvPr/>
        </p:nvGrpSpPr>
        <p:grpSpPr>
          <a:xfrm>
            <a:off x="3624942" y="5737628"/>
            <a:ext cx="3066621" cy="586321"/>
            <a:chOff x="5499648" y="4072741"/>
            <a:chExt cx="2483000" cy="280212"/>
          </a:xfrm>
        </p:grpSpPr>
        <p:sp>
          <p:nvSpPr>
            <p:cNvPr id="7" name="角丸四角形 6"/>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8" name="角丸四角形 7"/>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9" name="角丸四角形 8"/>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角丸四角形 9"/>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角丸四角形 10"/>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 11"/>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13" name="角丸四角形 12"/>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14" name="角丸四角形 13"/>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15" name="角丸四角形 14"/>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16" name="角丸四角形 15"/>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角丸四角形 16"/>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10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8" name="テキスト ボックス 17"/>
          <p:cNvSpPr txBox="1"/>
          <p:nvPr/>
        </p:nvSpPr>
        <p:spPr>
          <a:xfrm>
            <a:off x="226501" y="5320950"/>
            <a:ext cx="9538283" cy="369332"/>
          </a:xfrm>
          <a:prstGeom prst="rect">
            <a:avLst/>
          </a:prstGeom>
          <a:noFill/>
        </p:spPr>
        <p:txBody>
          <a:bodyPr wrap="square" rtlCol="0">
            <a:spAutoFit/>
          </a:bodyPr>
          <a:lstStyle/>
          <a:p>
            <a:pPr marL="88900" indent="-88900"/>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・タイトル右の表示について</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角丸四角形吹き出し 1"/>
          <p:cNvSpPr/>
          <p:nvPr/>
        </p:nvSpPr>
        <p:spPr>
          <a:xfrm>
            <a:off x="349207" y="5680787"/>
            <a:ext cx="2787268" cy="625755"/>
          </a:xfrm>
          <a:prstGeom prst="wedgeRoundRectCallout">
            <a:avLst>
              <a:gd name="adj1" fmla="val 61487"/>
              <a:gd name="adj2" fmla="val -15047"/>
              <a:gd name="adj3" fmla="val 16667"/>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t"/>
          <a:lstStyle/>
          <a:p>
            <a:r>
              <a:rPr kumimoji="1"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上段は、タイトルの項目が個人番号の取扱いの全般に係る項目又は取得から廃棄のどのフェーズかを示します。</a:t>
            </a:r>
          </a:p>
        </p:txBody>
      </p:sp>
      <p:sp>
        <p:nvSpPr>
          <p:cNvPr id="19" name="角丸四角形吹き出し 18"/>
          <p:cNvSpPr/>
          <p:nvPr/>
        </p:nvSpPr>
        <p:spPr>
          <a:xfrm>
            <a:off x="7164804" y="5702393"/>
            <a:ext cx="2599981" cy="625755"/>
          </a:xfrm>
          <a:prstGeom prst="wedgeRoundRectCallout">
            <a:avLst>
              <a:gd name="adj1" fmla="val -65907"/>
              <a:gd name="adj2" fmla="val 22719"/>
              <a:gd name="adj3" fmla="val 16667"/>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下段</a:t>
            </a:r>
            <a:r>
              <a:rPr kumimoji="1"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は、タイトルの項目が安全管理措置の該当する項目又はシステムに依存する項目かを示します。</a:t>
            </a:r>
          </a:p>
        </p:txBody>
      </p:sp>
    </p:spTree>
    <p:extLst>
      <p:ext uri="{BB962C8B-B14F-4D97-AF65-F5344CB8AC3E}">
        <p14:creationId xmlns:p14="http://schemas.microsoft.com/office/powerpoint/2010/main" val="31189406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158399" y="914645"/>
            <a:ext cx="9589202" cy="5816977"/>
          </a:xfrm>
          <a:prstGeom prst="rect">
            <a:avLst/>
          </a:prstGeom>
          <a:noFill/>
          <a:ln w="38100">
            <a:solidFill>
              <a:srgbClr val="00B050"/>
            </a:solidFill>
          </a:ln>
        </p:spPr>
        <p:txBody>
          <a:bodyPr wrap="square" rtlCol="0">
            <a:spAutoFit/>
          </a:bodyPr>
          <a:lstStyle/>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244" y="94893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8" name="タイトル 1"/>
          <p:cNvSpPr>
            <a:spLocks noGrp="1"/>
          </p:cNvSpPr>
          <p:nvPr>
            <p:ph type="title"/>
          </p:nvPr>
        </p:nvSpPr>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ソフトウェアの更新</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209551" y="4140063"/>
            <a:ext cx="9300210" cy="2523768"/>
          </a:xfrm>
          <a:prstGeom prst="rect">
            <a:avLst/>
          </a:prstGeom>
          <a:solidFill>
            <a:schemeClr val="bg1"/>
          </a:solidFill>
          <a:ln w="38100">
            <a:solidFill>
              <a:schemeClr val="accent3">
                <a:lumMod val="50000"/>
                <a:lumOff val="50000"/>
              </a:schemeClr>
            </a:solidFill>
          </a:ln>
        </p:spPr>
        <p:txBody>
          <a:bodyPr wrap="square">
            <a:spAutoFit/>
          </a:bodyPr>
          <a:lstStyle/>
          <a:p>
            <a:pPr marL="176213" indent="-176213">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defRPr/>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システムで利用しているＯＳ、ミドルウェア等を網羅的に洗い出し、これらの</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ソフトウェアを最新の状態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になるように、適切にソフトウェアの更新を行う必要があります。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176213" indent="-176213">
              <a:defRPr/>
            </a:pPr>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・サポート</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が終了しているソフトウェアは使用せず</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、サポートが受けられるソフトウェア</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を使用します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 12"/>
          <p:cNvSpPr/>
          <p:nvPr/>
        </p:nvSpPr>
        <p:spPr>
          <a:xfrm>
            <a:off x="3524250" y="3987663"/>
            <a:ext cx="2857500"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
        <p:nvSpPr>
          <p:cNvPr id="4" name="テキスト ボックス 3"/>
          <p:cNvSpPr txBox="1"/>
          <p:nvPr/>
        </p:nvSpPr>
        <p:spPr>
          <a:xfrm>
            <a:off x="220437" y="1406165"/>
            <a:ext cx="9289323" cy="2554545"/>
          </a:xfrm>
          <a:prstGeom prst="rect">
            <a:avLst/>
          </a:prstGeom>
          <a:solidFill>
            <a:schemeClr val="accent5">
              <a:lumMod val="20000"/>
              <a:lumOff val="80000"/>
            </a:schemeClr>
          </a:solidFill>
          <a:ln>
            <a:solidFill>
              <a:schemeClr val="tx1"/>
            </a:solidFill>
          </a:ln>
        </p:spPr>
        <p:txBody>
          <a:bodyPr wrap="square">
            <a:spAutoFit/>
          </a:bodyPr>
          <a:lstStyle/>
          <a:p>
            <a:pPr>
              <a:defRPr/>
            </a:pP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不正アクセス、ウイルス感染からサーバーやＰＣにある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個人情報や個人番号の漏えい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を防ぐために、</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ＯＳ、ミドルウェア、アプリケーションプログラムを最新の状態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にする必要がある。また、ウイルス対策ソフトウェアのパターンファイルも最新の状態に更新する必要がある。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例えば、利用しているシステムの次のプログラム等を最新の状態にする。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85750" indent="-12700">
              <a:buFont typeface="Wingdings" panose="05000000000000000000" pitchFamily="2" charset="2"/>
              <a:buChar char="n"/>
            </a:pP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ウイルス対策</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ソフトのパターンファイルを</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最新版に</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更新</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85750" indent="-12700">
              <a:buFont typeface="Wingdings" panose="05000000000000000000" pitchFamily="2" charset="2"/>
              <a:buChar char="n"/>
            </a:pPr>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OS</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に最新のセキュリティパッチを適用</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85750" indent="-12700">
              <a:buFont typeface="Wingdings" panose="05000000000000000000" pitchFamily="2" charset="2"/>
              <a:buChar char="n"/>
            </a:pPr>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Internet Explorer</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最新パッチ</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を適用</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85750" indent="-12700">
              <a:buFont typeface="Wingdings" panose="05000000000000000000" pitchFamily="2" charset="2"/>
              <a:buChar char="n"/>
            </a:pPr>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Adobe Flash</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を最新版</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に更新</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85750" indent="-12700">
              <a:buFont typeface="Wingdings" panose="05000000000000000000" pitchFamily="2" charset="2"/>
              <a:buChar char="n"/>
            </a:pPr>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Adobe Acrobat</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Reader</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に最新パッチを適用</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285750" indent="-12700">
              <a:buFont typeface="Wingdings" panose="05000000000000000000" pitchFamily="2" charset="2"/>
              <a:buChar char="n"/>
            </a:pPr>
            <a:r>
              <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Java</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最新版に</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更新</a:t>
            </a:r>
            <a:endPar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1" name="グループ化 50"/>
          <p:cNvGrpSpPr/>
          <p:nvPr/>
        </p:nvGrpSpPr>
        <p:grpSpPr>
          <a:xfrm>
            <a:off x="5879919" y="295418"/>
            <a:ext cx="2483000" cy="280212"/>
            <a:chOff x="5499648" y="4072741"/>
            <a:chExt cx="2483000" cy="280212"/>
          </a:xfrm>
        </p:grpSpPr>
        <p:sp>
          <p:nvSpPr>
            <p:cNvPr id="52" name="角丸四角形 5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53" name="角丸四角形 5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54" name="角丸四角形 5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角丸四角形 5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角丸四角形 5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角丸四角形 5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58" name="角丸四角形 5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59" name="角丸四角形 5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60" name="角丸四角形 5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61" name="角丸四角形 60"/>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角丸四角形 6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graphicFrame>
        <p:nvGraphicFramePr>
          <p:cNvPr id="44" name="表 43"/>
          <p:cNvGraphicFramePr>
            <a:graphicFrameLocks noGrp="1"/>
          </p:cNvGraphicFramePr>
          <p:nvPr>
            <p:extLst>
              <p:ext uri="{D42A27DB-BD31-4B8C-83A1-F6EECF244321}">
                <p14:modId xmlns:p14="http://schemas.microsoft.com/office/powerpoint/2010/main" val="392279154"/>
              </p:ext>
            </p:extLst>
          </p:nvPr>
        </p:nvGraphicFramePr>
        <p:xfrm>
          <a:off x="823201" y="5065412"/>
          <a:ext cx="7284981" cy="1542396"/>
        </p:xfrm>
        <a:graphic>
          <a:graphicData uri="http://schemas.openxmlformats.org/drawingml/2006/table">
            <a:tbl>
              <a:tblPr/>
              <a:tblGrid>
                <a:gridCol w="2171459"/>
                <a:gridCol w="5113522"/>
              </a:tblGrid>
              <a:tr h="283156">
                <a:tc>
                  <a:txBody>
                    <a:bodyPr/>
                    <a:lstStyle/>
                    <a:p>
                      <a:pPr indent="63500" algn="ctr">
                        <a:spcAft>
                          <a:spcPts val="0"/>
                        </a:spcAft>
                      </a:pPr>
                      <a:r>
                        <a:rPr lang="ja-JP" sz="1200" kern="100" dirty="0">
                          <a:latin typeface="Meiryo UI" panose="020B0604030504040204" pitchFamily="50" charset="-128"/>
                          <a:ea typeface="Meiryo UI" panose="020B0604030504040204" pitchFamily="50" charset="-128"/>
                          <a:cs typeface="Meiryo UI" panose="020B0604030504040204" pitchFamily="50" charset="-128"/>
                        </a:rPr>
                        <a:t>ソフトウェア名</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indent="63500" algn="ctr">
                        <a:spcAft>
                          <a:spcPts val="0"/>
                        </a:spcAft>
                      </a:pPr>
                      <a:r>
                        <a:rPr lang="ja-JP" sz="1200" kern="100" dirty="0">
                          <a:latin typeface="Meiryo UI" panose="020B0604030504040204" pitchFamily="50" charset="-128"/>
                          <a:ea typeface="Meiryo UI" panose="020B0604030504040204" pitchFamily="50" charset="-128"/>
                          <a:cs typeface="Meiryo UI" panose="020B0604030504040204" pitchFamily="50" charset="-128"/>
                        </a:rPr>
                        <a:t>サポートが終了して</a:t>
                      </a:r>
                      <a:r>
                        <a:rPr lang="ja-JP" sz="1200" kern="100" dirty="0" smtClean="0">
                          <a:latin typeface="Meiryo UI" panose="020B0604030504040204" pitchFamily="50" charset="-128"/>
                          <a:ea typeface="Meiryo UI" panose="020B0604030504040204" pitchFamily="50" charset="-128"/>
                          <a:cs typeface="Meiryo UI" panose="020B0604030504040204" pitchFamily="50" charset="-128"/>
                        </a:rPr>
                        <a:t>いる</a:t>
                      </a:r>
                      <a:r>
                        <a:rPr lang="ja-JP" altLang="en-US" sz="1200" kern="100" dirty="0" smtClean="0">
                          <a:latin typeface="Meiryo UI" panose="020B0604030504040204" pitchFamily="50" charset="-128"/>
                          <a:ea typeface="Meiryo UI" panose="020B0604030504040204" pitchFamily="50" charset="-128"/>
                          <a:cs typeface="Meiryo UI" panose="020B0604030504040204" pitchFamily="50" charset="-128"/>
                        </a:rPr>
                        <a:t>ソフトウェア　　　</a:t>
                      </a:r>
                      <a:r>
                        <a:rPr lang="ja-JP" sz="1200" kern="100" dirty="0" smtClean="0">
                          <a:latin typeface="Meiryo UI" panose="020B0604030504040204" pitchFamily="50" charset="-128"/>
                          <a:ea typeface="Meiryo UI" panose="020B0604030504040204" pitchFamily="50" charset="-128"/>
                          <a:cs typeface="Meiryo UI" panose="020B0604030504040204" pitchFamily="50" charset="-128"/>
                        </a:rPr>
                        <a:t>（</a:t>
                      </a:r>
                      <a:r>
                        <a:rPr lang="en-US" sz="1200" kern="100" dirty="0" smtClean="0">
                          <a:latin typeface="Meiryo UI" panose="020B0604030504040204" pitchFamily="50" charset="-128"/>
                          <a:ea typeface="Meiryo UI" panose="020B0604030504040204" pitchFamily="50" charset="-128"/>
                          <a:cs typeface="Meiryo UI" panose="020B0604030504040204" pitchFamily="50" charset="-128"/>
                        </a:rPr>
                        <a:t>2015</a:t>
                      </a:r>
                      <a:r>
                        <a:rPr lang="ja-JP" sz="1200" kern="100" dirty="0" smtClean="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smtClean="0">
                          <a:latin typeface="Meiryo UI" panose="020B0604030504040204" pitchFamily="50" charset="-128"/>
                          <a:ea typeface="Meiryo UI" panose="020B0604030504040204" pitchFamily="50" charset="-128"/>
                          <a:cs typeface="Meiryo UI" panose="020B0604030504040204" pitchFamily="50" charset="-128"/>
                        </a:rPr>
                        <a:t>9</a:t>
                      </a:r>
                      <a:r>
                        <a:rPr lang="ja-JP" sz="1200" kern="100" dirty="0" smtClean="0">
                          <a:latin typeface="Meiryo UI" panose="020B0604030504040204" pitchFamily="50" charset="-128"/>
                          <a:ea typeface="Meiryo UI" panose="020B0604030504040204" pitchFamily="50" charset="-128"/>
                          <a:cs typeface="Meiryo UI" panose="020B0604030504040204" pitchFamily="50" charset="-128"/>
                        </a:rPr>
                        <a:t>月現在</a:t>
                      </a:r>
                      <a:r>
                        <a:rPr lang="ja-JP" sz="1200" kern="100" dirty="0">
                          <a:latin typeface="Meiryo UI" panose="020B0604030504040204" pitchFamily="50" charset="-128"/>
                          <a:ea typeface="Meiryo UI" panose="020B0604030504040204" pitchFamily="50" charset="-128"/>
                          <a:cs typeface="Meiryo UI" panose="020B0604030504040204" pitchFamily="50" charset="-128"/>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95432">
                <a:tc>
                  <a:txBody>
                    <a:bodyPr/>
                    <a:lstStyle/>
                    <a:p>
                      <a:pPr indent="63500">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Windows OS</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Windows </a:t>
                      </a:r>
                      <a:r>
                        <a:rPr lang="en-US" sz="11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XP </a:t>
                      </a:r>
                      <a:r>
                        <a:rPr lang="ja-JP" sz="1100"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以前</a:t>
                      </a:r>
                      <a:r>
                        <a:rPr lang="ja-JP"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ソフトウェア</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63500">
                        <a:spcAft>
                          <a:spcPts val="0"/>
                        </a:spcAft>
                      </a:pPr>
                      <a:r>
                        <a:rPr lang="en-US" altLang="ja-JP" sz="1100" kern="100" dirty="0" smtClean="0">
                          <a:latin typeface="Meiryo UI" panose="020B0604030504040204" pitchFamily="50" charset="-128"/>
                          <a:ea typeface="Meiryo UI" panose="020B0604030504040204" pitchFamily="50" charset="-128"/>
                          <a:cs typeface="Meiryo UI" panose="020B0604030504040204" pitchFamily="50" charset="-128"/>
                        </a:rPr>
                        <a:t>Windows</a:t>
                      </a:r>
                      <a:r>
                        <a:rPr lang="ja-JP" altLang="en-US" sz="1100" kern="100" dirty="0" smtClean="0">
                          <a:latin typeface="Meiryo UI" panose="020B0604030504040204" pitchFamily="50" charset="-128"/>
                          <a:ea typeface="Meiryo UI" panose="020B0604030504040204" pitchFamily="50" charset="-128"/>
                          <a:cs typeface="Meiryo UI" panose="020B0604030504040204" pitchFamily="50" charset="-128"/>
                        </a:rPr>
                        <a:t>　サーバー</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Windows 2003</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サーバー以前のソフトウェア</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864">
                <a:tc>
                  <a:txBody>
                    <a:bodyPr/>
                    <a:lstStyle/>
                    <a:p>
                      <a:pPr indent="63500">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Internet Explorer</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Internet Explorer 6</a:t>
                      </a:r>
                      <a:r>
                        <a:rPr lang="ja-JP" sz="1100" kern="100" dirty="0">
                          <a:latin typeface="Meiryo UI" panose="020B0604030504040204" pitchFamily="50" charset="-128"/>
                          <a:ea typeface="Meiryo UI" panose="020B0604030504040204" pitchFamily="50" charset="-128"/>
                          <a:cs typeface="Meiryo UI" panose="020B0604030504040204" pitchFamily="50" charset="-128"/>
                        </a:rPr>
                        <a:t>以前</a:t>
                      </a:r>
                      <a:r>
                        <a:rPr lang="ja-JP" sz="1100" kern="1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ソフトウェア</a:t>
                      </a:r>
                      <a:endParaRPr lang="ja-JP" alt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728">
                <a:tc>
                  <a:txBody>
                    <a:bodyPr/>
                    <a:lstStyle/>
                    <a:p>
                      <a:pPr indent="63500">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Microsoft Office</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Microsoft Office 2003</a:t>
                      </a:r>
                      <a:r>
                        <a:rPr lang="ja-JP" sz="1100" kern="100" dirty="0">
                          <a:latin typeface="Meiryo UI" panose="020B0604030504040204" pitchFamily="50" charset="-128"/>
                          <a:ea typeface="Meiryo UI" panose="020B0604030504040204" pitchFamily="50" charset="-128"/>
                          <a:cs typeface="Meiryo UI" panose="020B0604030504040204" pitchFamily="50" charset="-128"/>
                        </a:rPr>
                        <a:t>以前</a:t>
                      </a:r>
                      <a:r>
                        <a:rPr lang="ja-JP" sz="1100" kern="1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ソフトウェア</a:t>
                      </a:r>
                      <a:endParaRPr lang="ja-JP" alt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864">
                <a:tc>
                  <a:txBody>
                    <a:bodyPr/>
                    <a:lstStyle/>
                    <a:p>
                      <a:pPr indent="63500">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Java</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100" kern="100" dirty="0" smtClean="0">
                          <a:latin typeface="Meiryo UI" panose="020B0604030504040204" pitchFamily="50" charset="-128"/>
                          <a:ea typeface="Meiryo UI" panose="020B0604030504040204" pitchFamily="50" charset="-128"/>
                          <a:cs typeface="Meiryo UI" panose="020B0604030504040204" pitchFamily="50" charset="-128"/>
                        </a:rPr>
                        <a:t>Java7</a:t>
                      </a:r>
                      <a:r>
                        <a:rPr lang="ja-JP" sz="1100" kern="100" dirty="0" smtClean="0">
                          <a:latin typeface="Meiryo UI" panose="020B0604030504040204" pitchFamily="50" charset="-128"/>
                          <a:ea typeface="Meiryo UI" panose="020B0604030504040204" pitchFamily="50" charset="-128"/>
                          <a:cs typeface="Meiryo UI" panose="020B0604030504040204" pitchFamily="50" charset="-128"/>
                        </a:rPr>
                        <a:t>以前の</a:t>
                      </a:r>
                      <a:r>
                        <a:rPr lang="ja-JP" alt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ソフトウェア</a:t>
                      </a:r>
                      <a:endParaRPr lang="ja-JP" alt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586">
                <a:tc>
                  <a:txBody>
                    <a:bodyPr/>
                    <a:lstStyle/>
                    <a:p>
                      <a:pPr indent="63500">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Adobe Acrobat/Reader</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9</a:t>
                      </a:r>
                      <a:r>
                        <a:rPr lang="ja-JP" sz="1100" kern="100" dirty="0">
                          <a:latin typeface="Meiryo UI" panose="020B0604030504040204" pitchFamily="50" charset="-128"/>
                          <a:ea typeface="Meiryo UI" panose="020B0604030504040204" pitchFamily="50" charset="-128"/>
                          <a:cs typeface="Meiryo UI" panose="020B0604030504040204" pitchFamily="50" charset="-128"/>
                        </a:rPr>
                        <a:t>以前</a:t>
                      </a:r>
                      <a:r>
                        <a:rPr lang="ja-JP" sz="1100" kern="1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ソフトウェア</a:t>
                      </a:r>
                      <a:endParaRPr lang="ja-JP" alt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864">
                <a:tc>
                  <a:txBody>
                    <a:bodyPr/>
                    <a:lstStyle/>
                    <a:p>
                      <a:pPr indent="63500">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Adobe Flash Player</a:t>
                      </a:r>
                      <a:endParaRPr 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100" kern="100" dirty="0">
                          <a:latin typeface="Meiryo UI" panose="020B0604030504040204" pitchFamily="50" charset="-128"/>
                          <a:ea typeface="Meiryo UI" panose="020B0604030504040204" pitchFamily="50" charset="-128"/>
                          <a:cs typeface="Meiryo UI" panose="020B0604030504040204" pitchFamily="50" charset="-128"/>
                        </a:rPr>
                        <a:t>11.7 </a:t>
                      </a:r>
                      <a:r>
                        <a:rPr lang="ja-JP" sz="1100" kern="100" dirty="0">
                          <a:latin typeface="Meiryo UI" panose="020B0604030504040204" pitchFamily="50" charset="-128"/>
                          <a:ea typeface="Meiryo UI" panose="020B0604030504040204" pitchFamily="50" charset="-128"/>
                          <a:cs typeface="Meiryo UI" panose="020B0604030504040204" pitchFamily="50" charset="-128"/>
                        </a:rPr>
                        <a:t>以前</a:t>
                      </a:r>
                      <a:r>
                        <a:rPr lang="ja-JP" sz="1100" kern="100" dirty="0" smtClean="0">
                          <a:latin typeface="Meiryo UI" panose="020B0604030504040204" pitchFamily="50" charset="-128"/>
                          <a:ea typeface="Meiryo UI" panose="020B0604030504040204" pitchFamily="50" charset="-128"/>
                          <a:cs typeface="Meiryo UI" panose="020B0604030504040204" pitchFamily="50" charset="-128"/>
                        </a:rPr>
                        <a:t>の</a:t>
                      </a:r>
                      <a:r>
                        <a:rPr lang="ja-JP" altLang="en-US" sz="1100" kern="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ソフトウェア</a:t>
                      </a:r>
                      <a:endParaRPr lang="ja-JP" altLang="ja-JP" sz="1100" kern="100" dirty="0">
                        <a:latin typeface="Meiryo UI" panose="020B0604030504040204" pitchFamily="50" charset="-128"/>
                        <a:ea typeface="Meiryo UI" panose="020B0604030504040204" pitchFamily="50" charset="-128"/>
                        <a:cs typeface="Meiryo UI"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 name="正方形/長方形 20"/>
          <p:cNvSpPr/>
          <p:nvPr/>
        </p:nvSpPr>
        <p:spPr>
          <a:xfrm>
            <a:off x="143149" y="664988"/>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2058011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158399" y="914645"/>
            <a:ext cx="9589202" cy="5816977"/>
          </a:xfrm>
          <a:prstGeom prst="rect">
            <a:avLst/>
          </a:prstGeom>
          <a:noFill/>
          <a:ln w="38100">
            <a:solidFill>
              <a:srgbClr val="00B050"/>
            </a:solidFill>
          </a:ln>
        </p:spPr>
        <p:txBody>
          <a:bodyPr wrap="square" rtlCol="0">
            <a:spAutoFit/>
          </a:bodyPr>
          <a:lstStyle/>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244" y="948935"/>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8" name="タイトル 1"/>
          <p:cNvSpPr>
            <a:spLocks noGrp="1"/>
          </p:cNvSpPr>
          <p:nvPr>
            <p:ph type="title"/>
          </p:nvPr>
        </p:nvSpPr>
        <p:spPr/>
        <p:txBody>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標的型メール攻撃とその対策</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220437" y="1406165"/>
            <a:ext cx="9289323" cy="584775"/>
          </a:xfrm>
          <a:prstGeom prst="rect">
            <a:avLst/>
          </a:prstGeom>
          <a:solidFill>
            <a:schemeClr val="accent5">
              <a:lumMod val="20000"/>
              <a:lumOff val="80000"/>
            </a:schemeClr>
          </a:solidFill>
          <a:ln>
            <a:solidFill>
              <a:schemeClr val="tx1"/>
            </a:solidFill>
          </a:ln>
        </p:spPr>
        <p:txBody>
          <a:bodyPr wrap="square">
            <a:spAutoFit/>
          </a:bodyPr>
          <a:lstStyle/>
          <a:p>
            <a:pPr>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○悪意のある攻撃者から特定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組織や個人を</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狙って</a:t>
            </a:r>
            <a:r>
              <a:rPr lang="en-US" altLang="ja-JP" sz="9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窃取等</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行う攻撃</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が多くなって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いる。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特</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に、メール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使った</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標的型メール攻撃</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だまされやすいため注意が必要</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である。 </a:t>
            </a:r>
            <a:endPar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1" name="グループ化 50"/>
          <p:cNvGrpSpPr/>
          <p:nvPr/>
        </p:nvGrpSpPr>
        <p:grpSpPr>
          <a:xfrm>
            <a:off x="5879919" y="295418"/>
            <a:ext cx="2483000" cy="280212"/>
            <a:chOff x="5499648" y="4072741"/>
            <a:chExt cx="2483000" cy="280212"/>
          </a:xfrm>
        </p:grpSpPr>
        <p:sp>
          <p:nvSpPr>
            <p:cNvPr id="52" name="角丸四角形 51"/>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53" name="角丸四角形 5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54" name="角丸四角形 5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角丸四角形 5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角丸四角形 5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角丸四角形 5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58" name="角丸四角形 5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59" name="角丸四角形 5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60" name="角丸四角形 59"/>
            <p:cNvSpPr/>
            <p:nvPr/>
          </p:nvSpPr>
          <p:spPr>
            <a:xfrm>
              <a:off x="6966858" y="4226977"/>
              <a:ext cx="51344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61" name="角丸四角形 60"/>
            <p:cNvSpPr/>
            <p:nvPr/>
          </p:nvSpPr>
          <p:spPr>
            <a:xfrm>
              <a:off x="7480300" y="4226977"/>
              <a:ext cx="495222" cy="125976"/>
            </a:xfrm>
            <a:prstGeom prst="roundRect">
              <a:avLst/>
            </a:prstGeom>
            <a:solidFill>
              <a:srgbClr val="FF6699"/>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角丸四角形 6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1" name="正方形/長方形 20"/>
          <p:cNvSpPr/>
          <p:nvPr/>
        </p:nvSpPr>
        <p:spPr>
          <a:xfrm>
            <a:off x="143149" y="664988"/>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grpSp>
        <p:nvGrpSpPr>
          <p:cNvPr id="22" name="グループ化 21"/>
          <p:cNvGrpSpPr/>
          <p:nvPr/>
        </p:nvGrpSpPr>
        <p:grpSpPr>
          <a:xfrm>
            <a:off x="1419374" y="2018786"/>
            <a:ext cx="7419783" cy="2080645"/>
            <a:chOff x="332737" y="2538574"/>
            <a:chExt cx="7419783" cy="2936941"/>
          </a:xfrm>
        </p:grpSpPr>
        <p:sp>
          <p:nvSpPr>
            <p:cNvPr id="23" name="正方形/長方形 22"/>
            <p:cNvSpPr/>
            <p:nvPr/>
          </p:nvSpPr>
          <p:spPr>
            <a:xfrm>
              <a:off x="335696" y="2538574"/>
              <a:ext cx="1728192" cy="2926055"/>
            </a:xfrm>
            <a:prstGeom prst="rect">
              <a:avLst/>
            </a:prstGeom>
            <a:solidFill>
              <a:srgbClr val="FFFFCC"/>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24" name="正方形/長方形 23"/>
            <p:cNvSpPr/>
            <p:nvPr/>
          </p:nvSpPr>
          <p:spPr>
            <a:xfrm>
              <a:off x="2207904" y="2538574"/>
              <a:ext cx="5544616" cy="2936941"/>
            </a:xfrm>
            <a:prstGeom prst="rect">
              <a:avLst/>
            </a:prstGeom>
            <a:solidFill>
              <a:srgbClr val="FFFFCC"/>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25" name="角丸四角形 24"/>
            <p:cNvSpPr/>
            <p:nvPr/>
          </p:nvSpPr>
          <p:spPr>
            <a:xfrm>
              <a:off x="2207904" y="2538574"/>
              <a:ext cx="5544616" cy="360040"/>
            </a:xfrm>
            <a:prstGeom prst="roundRect">
              <a:avLst/>
            </a:prstGeom>
            <a:solidFill>
              <a:srgbClr val="CCFFCC"/>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OA</a:t>
              </a:r>
              <a:r>
                <a:rPr kumimoji="1"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環境</a:t>
              </a:r>
            </a:p>
          </p:txBody>
        </p:sp>
        <p:sp>
          <p:nvSpPr>
            <p:cNvPr id="26" name="角丸四角形 25"/>
            <p:cNvSpPr/>
            <p:nvPr/>
          </p:nvSpPr>
          <p:spPr>
            <a:xfrm>
              <a:off x="332737" y="2538574"/>
              <a:ext cx="1726419" cy="360040"/>
            </a:xfrm>
            <a:prstGeom prst="roundRect">
              <a:avLst/>
            </a:prstGeom>
            <a:solidFill>
              <a:srgbClr val="CCFFCC"/>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攻撃</a:t>
              </a:r>
              <a:r>
                <a:rPr kumimoji="1"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者</a:t>
              </a:r>
            </a:p>
          </p:txBody>
        </p:sp>
        <p:pic>
          <p:nvPicPr>
            <p:cNvPr id="27" name="図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7807" y="2888037"/>
              <a:ext cx="710743" cy="1014952"/>
            </a:xfrm>
            <a:prstGeom prst="rect">
              <a:avLst/>
            </a:prstGeom>
          </p:spPr>
        </p:pic>
        <p:sp>
          <p:nvSpPr>
            <p:cNvPr id="28" name="右矢印 27"/>
            <p:cNvSpPr/>
            <p:nvPr/>
          </p:nvSpPr>
          <p:spPr>
            <a:xfrm>
              <a:off x="2063888" y="3158480"/>
              <a:ext cx="1656184" cy="359121"/>
            </a:xfrm>
            <a:prstGeom prst="rightArrow">
              <a:avLst/>
            </a:prstGeom>
            <a:ln w="19050">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solidFill>
                  <a:schemeClr val="tx1"/>
                </a:solidFill>
              </a:endParaRPr>
            </a:p>
          </p:txBody>
        </p:sp>
        <p:cxnSp>
          <p:nvCxnSpPr>
            <p:cNvPr id="29" name="直線コネクタ 28"/>
            <p:cNvCxnSpPr/>
            <p:nvPr/>
          </p:nvCxnSpPr>
          <p:spPr>
            <a:xfrm flipH="1">
              <a:off x="4959208" y="3698480"/>
              <a:ext cx="1656485" cy="0"/>
            </a:xfrm>
            <a:prstGeom prst="line">
              <a:avLst/>
            </a:prstGeom>
            <a:ln w="28575"/>
          </p:spPr>
          <p:style>
            <a:lnRef idx="1">
              <a:schemeClr val="dk1"/>
            </a:lnRef>
            <a:fillRef idx="0">
              <a:schemeClr val="dk1"/>
            </a:fillRef>
            <a:effectRef idx="0">
              <a:schemeClr val="dk1"/>
            </a:effectRef>
            <a:fontRef idx="minor">
              <a:schemeClr val="tx1"/>
            </a:fontRef>
          </p:style>
        </p:cxnSp>
        <p:sp>
          <p:nvSpPr>
            <p:cNvPr id="30" name="テキスト ボックス 29"/>
            <p:cNvSpPr txBox="1"/>
            <p:nvPr/>
          </p:nvSpPr>
          <p:spPr>
            <a:xfrm>
              <a:off x="2176285" y="3453627"/>
              <a:ext cx="1602176" cy="369276"/>
            </a:xfrm>
            <a:prstGeom prst="rect">
              <a:avLst/>
            </a:prstGeom>
            <a:solidFill>
              <a:srgbClr val="CCFFFF"/>
            </a:solidFill>
          </p:spPr>
          <p:txBody>
            <a:bodyPr wrap="square" rtlCol="0">
              <a:spAutoFit/>
            </a:bodyPr>
            <a:lstStyle/>
            <a:p>
              <a:r>
                <a:rPr lang="ja-JP" altLang="en-US" sz="1100" dirty="0">
                  <a:solidFill>
                    <a:schemeClr val="tx1">
                      <a:lumMod val="95000"/>
                      <a:lumOff val="5000"/>
                    </a:schemeClr>
                  </a:solidFill>
                </a:rPr>
                <a:t>①</a:t>
              </a:r>
              <a:r>
                <a:rPr kumimoji="1" lang="ja-JP" altLang="en-US" sz="1100" dirty="0" smtClean="0">
                  <a:solidFill>
                    <a:schemeClr val="tx1">
                      <a:lumMod val="95000"/>
                      <a:lumOff val="5000"/>
                    </a:schemeClr>
                  </a:solidFill>
                </a:rPr>
                <a:t>標的型メールで感染</a:t>
              </a:r>
              <a:endParaRPr kumimoji="1" lang="ja-JP" altLang="en-US" sz="1100" dirty="0">
                <a:solidFill>
                  <a:schemeClr val="tx1">
                    <a:lumMod val="95000"/>
                    <a:lumOff val="5000"/>
                  </a:schemeClr>
                </a:solidFill>
              </a:endParaRPr>
            </a:p>
          </p:txBody>
        </p:sp>
        <p:pic>
          <p:nvPicPr>
            <p:cNvPr id="31" name="図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9170" y="3297177"/>
              <a:ext cx="2074682" cy="1465696"/>
            </a:xfrm>
            <a:prstGeom prst="rect">
              <a:avLst/>
            </a:prstGeom>
          </p:spPr>
        </p:pic>
        <p:sp>
          <p:nvSpPr>
            <p:cNvPr id="32" name="正方形/長方形 31"/>
            <p:cNvSpPr/>
            <p:nvPr/>
          </p:nvSpPr>
          <p:spPr>
            <a:xfrm>
              <a:off x="446966" y="4975810"/>
              <a:ext cx="1184682" cy="44026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攻撃者の</a:t>
              </a:r>
              <a:r>
                <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指令サーバー</a:t>
              </a:r>
            </a:p>
          </p:txBody>
        </p:sp>
        <p:sp>
          <p:nvSpPr>
            <p:cNvPr id="33" name="正方形/長方形 32"/>
            <p:cNvSpPr/>
            <p:nvPr/>
          </p:nvSpPr>
          <p:spPr>
            <a:xfrm flipH="1">
              <a:off x="812735" y="4762873"/>
              <a:ext cx="6526956" cy="214306"/>
            </a:xfrm>
            <a:prstGeom prst="rect">
              <a:avLst/>
            </a:prstGeom>
            <a:solidFill>
              <a:schemeClr val="accent1">
                <a:lumMod val="75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34" name="右矢印 33"/>
            <p:cNvSpPr/>
            <p:nvPr/>
          </p:nvSpPr>
          <p:spPr>
            <a:xfrm rot="16200000">
              <a:off x="306962" y="4302064"/>
              <a:ext cx="1049137" cy="298355"/>
            </a:xfrm>
            <a:prstGeom prst="rightArrow">
              <a:avLst/>
            </a:prstGeom>
            <a:ln w="19050">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solidFill>
                  <a:schemeClr val="tx1"/>
                </a:solidFill>
              </a:endParaRPr>
            </a:p>
          </p:txBody>
        </p:sp>
        <p:sp>
          <p:nvSpPr>
            <p:cNvPr id="35" name="正方形/長方形 34"/>
            <p:cNvSpPr/>
            <p:nvPr/>
          </p:nvSpPr>
          <p:spPr>
            <a:xfrm>
              <a:off x="7082589" y="4466993"/>
              <a:ext cx="257102" cy="438323"/>
            </a:xfrm>
            <a:prstGeom prst="rect">
              <a:avLst/>
            </a:prstGeom>
            <a:solidFill>
              <a:schemeClr val="accent1">
                <a:lumMod val="75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grpSp>
          <p:nvGrpSpPr>
            <p:cNvPr id="36" name="グループ化 35"/>
            <p:cNvGrpSpPr/>
            <p:nvPr/>
          </p:nvGrpSpPr>
          <p:grpSpPr>
            <a:xfrm>
              <a:off x="2402757" y="3139510"/>
              <a:ext cx="374133" cy="284538"/>
              <a:chOff x="4605867" y="4131733"/>
              <a:chExt cx="795866" cy="520702"/>
            </a:xfrm>
            <a:solidFill>
              <a:srgbClr val="CCECFF"/>
            </a:solidFill>
          </p:grpSpPr>
          <p:sp>
            <p:nvSpPr>
              <p:cNvPr id="46" name="正方形/長方形 45"/>
              <p:cNvSpPr/>
              <p:nvPr/>
            </p:nvSpPr>
            <p:spPr>
              <a:xfrm>
                <a:off x="4605867" y="4131733"/>
                <a:ext cx="795866" cy="520702"/>
              </a:xfrm>
              <a:prstGeom prst="rect">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cxnSp>
            <p:nvCxnSpPr>
              <p:cNvPr id="47" name="直線コネクタ 46"/>
              <p:cNvCxnSpPr/>
              <p:nvPr/>
            </p:nvCxnSpPr>
            <p:spPr>
              <a:xfrm>
                <a:off x="4605867" y="4131733"/>
                <a:ext cx="414866" cy="296334"/>
              </a:xfrm>
              <a:prstGeom prst="line">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cxnSp>
          <p:cxnSp>
            <p:nvCxnSpPr>
              <p:cNvPr id="48" name="直線コネクタ 47"/>
              <p:cNvCxnSpPr/>
              <p:nvPr/>
            </p:nvCxnSpPr>
            <p:spPr>
              <a:xfrm flipH="1">
                <a:off x="5020733" y="4138933"/>
                <a:ext cx="381000" cy="289134"/>
              </a:xfrm>
              <a:prstGeom prst="line">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cxnSp>
        </p:grpSp>
        <p:pic>
          <p:nvPicPr>
            <p:cNvPr id="37"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92038" y="2881027"/>
              <a:ext cx="861214" cy="1001503"/>
            </a:xfrm>
            <a:prstGeom prst="rect">
              <a:avLst/>
            </a:prstGeom>
            <a:noFill/>
            <a:ln w="9525">
              <a:noFill/>
              <a:miter lim="800000"/>
              <a:headEnd/>
              <a:tailEnd/>
            </a:ln>
          </p:spPr>
        </p:pic>
        <p:sp>
          <p:nvSpPr>
            <p:cNvPr id="38" name="正方形/長方形 37"/>
            <p:cNvSpPr/>
            <p:nvPr/>
          </p:nvSpPr>
          <p:spPr>
            <a:xfrm>
              <a:off x="1062145" y="3958070"/>
              <a:ext cx="192077" cy="519809"/>
            </a:xfrm>
            <a:prstGeom prst="rect">
              <a:avLst/>
            </a:prstGeom>
            <a:solidFill>
              <a:schemeClr val="accent1">
                <a:lumMod val="75000"/>
              </a:schemeClr>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39" name="右矢印 38"/>
            <p:cNvSpPr/>
            <p:nvPr/>
          </p:nvSpPr>
          <p:spPr>
            <a:xfrm>
              <a:off x="1199792" y="4201082"/>
              <a:ext cx="2537320" cy="359121"/>
            </a:xfrm>
            <a:prstGeom prst="rightArrow">
              <a:avLst/>
            </a:prstGeom>
            <a:ln w="19050">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solidFill>
                  <a:schemeClr val="tx1"/>
                </a:solidFill>
              </a:endParaRPr>
            </a:p>
          </p:txBody>
        </p:sp>
        <p:sp>
          <p:nvSpPr>
            <p:cNvPr id="40" name="テキスト ボックス 39"/>
            <p:cNvSpPr txBox="1"/>
            <p:nvPr/>
          </p:nvSpPr>
          <p:spPr>
            <a:xfrm>
              <a:off x="2346070" y="4333856"/>
              <a:ext cx="880326" cy="369276"/>
            </a:xfrm>
            <a:prstGeom prst="rect">
              <a:avLst/>
            </a:prstGeom>
            <a:solidFill>
              <a:srgbClr val="CCFFFF"/>
            </a:solidFill>
          </p:spPr>
          <p:txBody>
            <a:bodyPr wrap="square" rtlCol="0">
              <a:spAutoFit/>
            </a:bodyPr>
            <a:lstStyle/>
            <a:p>
              <a:r>
                <a:rPr lang="ja-JP" altLang="en-US" sz="1100" dirty="0"/>
                <a:t>②</a:t>
              </a:r>
              <a:r>
                <a:rPr kumimoji="1" lang="ja-JP" altLang="en-US" sz="1100" dirty="0" smtClean="0"/>
                <a:t>指令</a:t>
              </a:r>
              <a:endParaRPr kumimoji="1" lang="ja-JP" altLang="en-US" sz="1100" dirty="0"/>
            </a:p>
          </p:txBody>
        </p:sp>
        <p:sp>
          <p:nvSpPr>
            <p:cNvPr id="41" name="テキスト ボックス 40"/>
            <p:cNvSpPr txBox="1"/>
            <p:nvPr/>
          </p:nvSpPr>
          <p:spPr>
            <a:xfrm>
              <a:off x="2613493" y="4819364"/>
              <a:ext cx="2829363" cy="608220"/>
            </a:xfrm>
            <a:prstGeom prst="rect">
              <a:avLst/>
            </a:prstGeom>
            <a:solidFill>
              <a:srgbClr val="CCFFFF"/>
            </a:solidFill>
          </p:spPr>
          <p:txBody>
            <a:bodyPr wrap="square" rtlCol="0">
              <a:spAutoFit/>
            </a:bodyPr>
            <a:lstStyle/>
            <a:p>
              <a:r>
                <a:rPr lang="ja-JP" altLang="en-US" sz="1100" dirty="0" smtClean="0"/>
                <a:t>③乗っ取った</a:t>
              </a:r>
              <a:r>
                <a:rPr lang="en-US" altLang="ja-JP" sz="1100" dirty="0" smtClean="0"/>
                <a:t>PC</a:t>
              </a:r>
              <a:r>
                <a:rPr lang="ja-JP" altLang="en-US" sz="1100" dirty="0" smtClean="0"/>
                <a:t>を通じて個人番号ファイルをサーバーへ送信</a:t>
              </a:r>
              <a:endParaRPr kumimoji="1" lang="ja-JP" altLang="en-US" sz="1100" dirty="0"/>
            </a:p>
          </p:txBody>
        </p:sp>
        <p:graphicFrame>
          <p:nvGraphicFramePr>
            <p:cNvPr id="42" name="Object 3"/>
            <p:cNvGraphicFramePr>
              <a:graphicFrameLocks noChangeAspect="1"/>
            </p:cNvGraphicFramePr>
            <p:nvPr>
              <p:extLst>
                <p:ext uri="{D42A27DB-BD31-4B8C-83A1-F6EECF244321}">
                  <p14:modId xmlns:p14="http://schemas.microsoft.com/office/powerpoint/2010/main" val="1425408558"/>
                </p:ext>
              </p:extLst>
            </p:nvPr>
          </p:nvGraphicFramePr>
          <p:xfrm>
            <a:off x="1367718" y="4041363"/>
            <a:ext cx="762213" cy="1117501"/>
          </p:xfrm>
          <a:graphic>
            <a:graphicData uri="http://schemas.openxmlformats.org/presentationml/2006/ole">
              <mc:AlternateContent xmlns:mc="http://schemas.openxmlformats.org/markup-compatibility/2006">
                <mc:Choice xmlns:v="urn:schemas-microsoft-com:vml" Requires="v">
                  <p:oleObj spid="_x0000_s4173" r:id="rId7" imgW="638264" imgH="857143" progId="">
                    <p:embed/>
                  </p:oleObj>
                </mc:Choice>
                <mc:Fallback>
                  <p:oleObj r:id="rId7" imgW="638264" imgH="857143" progId="">
                    <p:embed/>
                    <p:pic>
                      <p:nvPicPr>
                        <p:cNvPr id="0" name=""/>
                        <p:cNvPicPr>
                          <a:picLocks noChangeAspect="1" noChangeArrowheads="1"/>
                        </p:cNvPicPr>
                        <p:nvPr/>
                      </p:nvPicPr>
                      <p:blipFill>
                        <a:blip r:embed="rId8">
                          <a:lum bright="20000"/>
                          <a:extLst>
                            <a:ext uri="{28A0092B-C50C-407E-A947-70E740481C1C}">
                              <a14:useLocalDpi xmlns:a14="http://schemas.microsoft.com/office/drawing/2010/main" val="0"/>
                            </a:ext>
                          </a:extLst>
                        </a:blip>
                        <a:srcRect/>
                        <a:stretch>
                          <a:fillRect/>
                        </a:stretch>
                      </p:blipFill>
                      <p:spPr bwMode="auto">
                        <a:xfrm>
                          <a:off x="1367718" y="4041363"/>
                          <a:ext cx="762213" cy="11175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フローチャート: 磁気ディスク 18"/>
            <p:cNvSpPr/>
            <p:nvPr/>
          </p:nvSpPr>
          <p:spPr>
            <a:xfrm>
              <a:off x="6968447" y="3907426"/>
              <a:ext cx="503173" cy="677787"/>
            </a:xfrm>
            <a:prstGeom prst="flowChartMagneticDisk">
              <a:avLst/>
            </a:prstGeom>
            <a:solidFill>
              <a:srgbClr val="CCECFF"/>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smtClean="0">
                <a:solidFill>
                  <a:schemeClr val="tx1"/>
                </a:solidFill>
              </a:endParaRPr>
            </a:p>
          </p:txBody>
        </p:sp>
        <p:sp>
          <p:nvSpPr>
            <p:cNvPr id="45" name="正方形/長方形 44"/>
            <p:cNvSpPr/>
            <p:nvPr/>
          </p:nvSpPr>
          <p:spPr>
            <a:xfrm>
              <a:off x="6867078" y="4111223"/>
              <a:ext cx="748923" cy="369276"/>
            </a:xfrm>
            <a:prstGeom prst="rect">
              <a:avLst/>
            </a:prstGeom>
          </p:spPr>
          <p:txBody>
            <a:bodyPr wrap="none">
              <a:spAutoFit/>
            </a:bodyPr>
            <a:lstStyle/>
            <a:p>
              <a:r>
                <a:rPr lang="ja-JP" altLang="en-US" sz="1100" dirty="0" smtClean="0"/>
                <a:t>個人番号</a:t>
              </a:r>
              <a:endParaRPr lang="ja-JP" altLang="en-US" sz="1100" dirty="0"/>
            </a:p>
          </p:txBody>
        </p:sp>
      </p:grpSp>
      <p:sp>
        <p:nvSpPr>
          <p:cNvPr id="49" name="テキスト ボックス 48"/>
          <p:cNvSpPr txBox="1"/>
          <p:nvPr/>
        </p:nvSpPr>
        <p:spPr>
          <a:xfrm>
            <a:off x="326547" y="4193370"/>
            <a:ext cx="9240364" cy="2462213"/>
          </a:xfrm>
          <a:prstGeom prst="rect">
            <a:avLst/>
          </a:prstGeom>
          <a:solidFill>
            <a:schemeClr val="bg1"/>
          </a:solidFill>
          <a:ln w="38100">
            <a:solidFill>
              <a:schemeClr val="accent3">
                <a:lumMod val="50000"/>
                <a:lumOff val="50000"/>
              </a:schemeClr>
            </a:solidFill>
          </a:ln>
        </p:spPr>
        <p:txBody>
          <a:bodyPr wrap="square">
            <a:spAutoFit/>
          </a:bodyPr>
          <a:lstStyle/>
          <a:p>
            <a:pPr marL="273050" indent="-273050">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ファイルサーバーで保存するファイルについては、特に注意を要します。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－個人番号を含む機密</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情報は必ず</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暗号化</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します。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不要</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なファイルは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削除</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－個人番号を保存するサーバを、インターネット接続が可能なネットワークに配置するべきではありません。</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3050" indent="-273050">
              <a:defRPr/>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不審な電子メールの</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添付ファイルは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開かない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ように注意します。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358775" indent="-358775"/>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受信メールの件名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、送信元</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メールアドレス</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、差出人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の名前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、本文を注意</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深く確認し</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不審</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なメールの添付</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ファイルは開かない</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にようにします。</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業務以外の目的で</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Web</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サイトへの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リンクを</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クリックしない</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ようにします。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358775" indent="-358775"/>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端末の</a:t>
            </a:r>
            <a:r>
              <a:rPr lang="en-US"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OS</a:t>
            </a:r>
            <a:r>
              <a:rPr lang="ja-JP" altLang="en-US" sz="1600" dirty="0" err="1"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ソフトウェアの最新化</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及び</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ウイルス対策ソフトの適切</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利用</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（定義ファイル最新化、リアルタイムスキャン、定期的なフルスキャン等）を徹底します。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角丸四角形 49"/>
          <p:cNvSpPr/>
          <p:nvPr/>
        </p:nvSpPr>
        <p:spPr>
          <a:xfrm>
            <a:off x="3524250" y="4124592"/>
            <a:ext cx="2857500" cy="247033"/>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Tree>
    <p:extLst>
      <p:ext uri="{BB962C8B-B14F-4D97-AF65-F5344CB8AC3E}">
        <p14:creationId xmlns:p14="http://schemas.microsoft.com/office/powerpoint/2010/main" val="13546626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4141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8" name="タイトル 1"/>
          <p:cNvSpPr>
            <a:spLocks noGrp="1"/>
          </p:cNvSpPr>
          <p:nvPr>
            <p:ph type="title"/>
          </p:nvPr>
        </p:nvSpPr>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番号法の主な規程</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209550" y="1900099"/>
            <a:ext cx="9496426" cy="3908762"/>
          </a:xfrm>
          <a:prstGeom prst="rect">
            <a:avLst/>
          </a:prstGeom>
          <a:solidFill>
            <a:schemeClr val="bg1"/>
          </a:solidFill>
          <a:ln w="38100">
            <a:solidFill>
              <a:schemeClr val="accent3">
                <a:lumMod val="50000"/>
                <a:lumOff val="50000"/>
              </a:schemeClr>
            </a:solidFill>
          </a:ln>
        </p:spPr>
        <p:txBody>
          <a:bodyPr wrap="square">
            <a:spAutoFit/>
          </a:bodyPr>
          <a:lstStyle/>
          <a:p>
            <a:pPr marL="85725" indent="-85725">
              <a:defRPr/>
            </a:pPr>
            <a:endParaRPr lang="en-US" altLang="ja-JP" sz="8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個人情報保護法では５０００件以上の個人情報を保有している事業者に適用されますが、番号法では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保有する個人情報の数にかかわらず全ての事業者が対象</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となります。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・個人情報保護法で</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は生存者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の個人情報が対象ですが、番号法で</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生存者のみならず、死者の個人番号</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も対象となります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個人情報保護法と番号法の主な違いを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表に示します。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209550" y="1110354"/>
            <a:ext cx="9496425" cy="584775"/>
          </a:xfrm>
          <a:prstGeom prst="rect">
            <a:avLst/>
          </a:prstGeom>
          <a:solidFill>
            <a:schemeClr val="accent5">
              <a:lumMod val="20000"/>
              <a:lumOff val="80000"/>
            </a:schemeClr>
          </a:solidFill>
          <a:ln>
            <a:solidFill>
              <a:schemeClr val="tx1"/>
            </a:solidFill>
          </a:ln>
        </p:spPr>
        <p:txBody>
          <a:bodyPr wrap="square">
            <a:spAutoFit/>
          </a:bodyPr>
          <a:lstStyle/>
          <a:p>
            <a:pPr>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○個人情報保護法の特別法の位置づけである</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番号法</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（マイナンバー法</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「行政手続における特定の個人を識別するための番号の利用等に関する法律</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を指す。</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926024096"/>
              </p:ext>
            </p:extLst>
          </p:nvPr>
        </p:nvGraphicFramePr>
        <p:xfrm>
          <a:off x="492740" y="3071849"/>
          <a:ext cx="8930044" cy="2674620"/>
        </p:xfrm>
        <a:graphic>
          <a:graphicData uri="http://schemas.openxmlformats.org/drawingml/2006/table">
            <a:tbl>
              <a:tblPr firstRow="1" bandRow="1">
                <a:tableStyleId>{5940675A-B579-460E-94D1-54222C63F5DA}</a:tableStyleId>
              </a:tblPr>
              <a:tblGrid>
                <a:gridCol w="1850410"/>
                <a:gridCol w="3758447"/>
                <a:gridCol w="3321187"/>
              </a:tblGrid>
              <a:tr h="200754">
                <a:tc>
                  <a:txBody>
                    <a:bodyPr/>
                    <a:lstStyle/>
                    <a:p>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accent6">
                        <a:lumMod val="20000"/>
                        <a:lumOff val="80000"/>
                      </a:schemeClr>
                    </a:solidFill>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個人情報保護法</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accent6">
                        <a:lumMod val="20000"/>
                        <a:lumOff val="80000"/>
                      </a:schemeClr>
                    </a:solidFill>
                  </a:tcPr>
                </a:tc>
                <a:tc>
                  <a:txBody>
                    <a:bodyPr/>
                    <a:lstStyle/>
                    <a:p>
                      <a:pPr algn="ctr"/>
                      <a:r>
                        <a:rPr kumimoji="1" lang="ja-JP" altLang="en-US" sz="12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番号法</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accent6">
                        <a:lumMod val="20000"/>
                        <a:lumOff val="80000"/>
                      </a:schemeClr>
                    </a:solidFill>
                  </a:tcPr>
                </a:tc>
              </a:tr>
              <a:tr h="184024">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適用範囲</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個人情報を５０００件以上を保持する事業者が対象</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全ての事業者が対象</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184024">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対象となる情報</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生存者の個人情報が対象</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死者</a:t>
                      </a:r>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の個人番号も対象</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r>
              <a:tr h="418237">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利用範囲</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050" dirty="0" smtClean="0">
                          <a:latin typeface="Meiryo UI" panose="020B0604030504040204" pitchFamily="50" charset="-128"/>
                          <a:ea typeface="Meiryo UI" panose="020B0604030504040204" pitchFamily="50" charset="-128"/>
                          <a:cs typeface="Meiryo UI" panose="020B0604030504040204" pitchFamily="50" charset="-128"/>
                        </a:rPr>
                        <a:t>本人の事前の同意があれば、利用目的の達成に必要な範囲を超えて利用ができる</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法律で厳しく制限され、</a:t>
                      </a:r>
                      <a:r>
                        <a:rPr lang="ja-JP" altLang="en-US" sz="1050" dirty="0" smtClean="0">
                          <a:latin typeface="Meiryo UI" panose="020B0604030504040204" pitchFamily="50" charset="-128"/>
                          <a:ea typeface="Meiryo UI" panose="020B0604030504040204" pitchFamily="50" charset="-128"/>
                          <a:cs typeface="Meiryo UI" panose="020B0604030504040204" pitchFamily="50" charset="-128"/>
                        </a:rPr>
                        <a:t>本人の事前の同意があっても、原則として利用目的の達成に必要な範囲を超えて利用はできない</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01131">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利用目的の変更</a:t>
                      </a:r>
                      <a:endParaRPr kumimoji="1" lang="en-US" altLang="ja-JP"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目的外利用</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利用目的の変更手続き、公表で可能</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r>
                        <a:rPr kumimoji="0"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「社会保障」「税」「災害対策」</a:t>
                      </a:r>
                      <a:r>
                        <a:rPr kumimoji="0"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に限定</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tx1"/>
                      </a:solidFill>
                      <a:prstDash val="solid"/>
                      <a:round/>
                      <a:headEnd type="none" w="med" len="med"/>
                      <a:tailEnd type="none" w="med" len="med"/>
                    </a:lnB>
                  </a:tcPr>
                </a:tc>
              </a:tr>
              <a:tr h="184024">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本人確認</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50" dirty="0" smtClean="0">
                          <a:latin typeface="Meiryo UI" panose="020B0604030504040204" pitchFamily="50" charset="-128"/>
                          <a:ea typeface="Meiryo UI" panose="020B0604030504040204" pitchFamily="50" charset="-128"/>
                          <a:cs typeface="Meiryo UI" panose="020B0604030504040204" pitchFamily="50" charset="-128"/>
                        </a:rPr>
                        <a:t>本人確認は不要</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本人確認が必要</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131">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再委託</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特に規程はない</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再委託以降の全ての委託について、最初の委託者の許諾が必要</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4024">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行政の監督権限</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検査はできない</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r>
                        <a:rPr kumimoji="1" lang="ja-JP" altLang="en-US" sz="105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検査できる</a:t>
                      </a:r>
                      <a:endParaRPr kumimoji="1" lang="ja-JP" altLang="en-US" sz="105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tcPr>
                </a:tc>
              </a:tr>
            </a:tbl>
          </a:graphicData>
        </a:graphic>
      </p:graphicFrame>
      <p:grpSp>
        <p:nvGrpSpPr>
          <p:cNvPr id="34" name="グループ化 33"/>
          <p:cNvGrpSpPr/>
          <p:nvPr/>
        </p:nvGrpSpPr>
        <p:grpSpPr>
          <a:xfrm>
            <a:off x="5879919" y="350503"/>
            <a:ext cx="2483000" cy="280212"/>
            <a:chOff x="5499648" y="4072741"/>
            <a:chExt cx="2483000" cy="280212"/>
          </a:xfrm>
        </p:grpSpPr>
        <p:sp>
          <p:nvSpPr>
            <p:cNvPr id="35" name="角丸四角形 34"/>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36" name="角丸四角形 35"/>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37" name="角丸四角形 36"/>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角丸四角形 37"/>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角丸四角形 38"/>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角丸四角形 39"/>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41" name="角丸四角形 40"/>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42" name="角丸四角形 41"/>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43" name="角丸四角形 42"/>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4" name="角丸四角形 43"/>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角丸四角形 44"/>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3" name="角丸四角形 12"/>
          <p:cNvSpPr/>
          <p:nvPr/>
        </p:nvSpPr>
        <p:spPr>
          <a:xfrm>
            <a:off x="3663668" y="1733412"/>
            <a:ext cx="2857500"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
        <p:nvSpPr>
          <p:cNvPr id="20" name="テキスト ボックス 19"/>
          <p:cNvSpPr txBox="1"/>
          <p:nvPr/>
        </p:nvSpPr>
        <p:spPr>
          <a:xfrm>
            <a:off x="189583" y="6118336"/>
            <a:ext cx="9496425" cy="584775"/>
          </a:xfrm>
          <a:prstGeom prst="rect">
            <a:avLst/>
          </a:prstGeom>
          <a:solidFill>
            <a:schemeClr val="bg1"/>
          </a:solidFill>
          <a:ln w="38100">
            <a:solidFill>
              <a:srgbClr val="00B050"/>
            </a:solidFill>
          </a:ln>
        </p:spPr>
        <p:txBody>
          <a:bodyPr wrap="square" rtlCol="0">
            <a:spAutoFit/>
          </a:bodyPr>
          <a:lstStyle/>
          <a:p>
            <a:pPr marL="85725" indent="-85725"/>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・改正個人情報保護法では、適用範囲は全ての事業者が対象となります。実際の施行時期は未定です。（</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2017</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年頃と想定）</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p:cNvSpPr/>
          <p:nvPr/>
        </p:nvSpPr>
        <p:spPr>
          <a:xfrm>
            <a:off x="179260" y="5837242"/>
            <a:ext cx="1559859" cy="265475"/>
          </a:xfrm>
          <a:prstGeom prst="rect">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アドバイス</a:t>
            </a:r>
          </a:p>
        </p:txBody>
      </p:sp>
    </p:spTree>
    <p:extLst>
      <p:ext uri="{BB962C8B-B14F-4D97-AF65-F5344CB8AC3E}">
        <p14:creationId xmlns:p14="http://schemas.microsoft.com/office/powerpoint/2010/main" val="16293093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8" name="タイトル 1"/>
          <p:cNvSpPr>
            <a:spLocks noGrp="1"/>
          </p:cNvSpPr>
          <p:nvPr>
            <p:ph type="title"/>
          </p:nvPr>
        </p:nvSpPr>
        <p:spPr/>
        <p:txBody>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個人番号</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の利用目的</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226283" y="2224748"/>
            <a:ext cx="9496425" cy="4431983"/>
          </a:xfrm>
          <a:prstGeom prst="rect">
            <a:avLst/>
          </a:prstGeom>
          <a:solidFill>
            <a:schemeClr val="bg1"/>
          </a:solidFill>
          <a:ln w="38100">
            <a:solidFill>
              <a:schemeClr val="accent3">
                <a:lumMod val="50000"/>
                <a:lumOff val="50000"/>
              </a:schemeClr>
            </a:solidFill>
          </a:ln>
        </p:spPr>
        <p:txBody>
          <a:bodyPr>
            <a:spAutoFit/>
          </a:bodyPr>
          <a:lstStyle/>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社会保障」「税」「災害対策</a:t>
            </a:r>
            <a:r>
              <a:rPr kumimoji="0"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」の３分野以外</a:t>
            </a:r>
            <a:r>
              <a:rPr kumimoji="0"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での個人番号</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a:t>
            </a:r>
            <a:r>
              <a:rPr kumimoji="0"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利用は禁止</a:t>
            </a:r>
            <a:r>
              <a:rPr kumimoji="0"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されています。</a:t>
            </a: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kumimoji="0"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・個人番号カードのＩＣカードの空き領域を使って、身分証明書、保険証等の利用が検討されています。</a:t>
            </a: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kumimoji="0"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kumimoji="0"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2018</a:t>
            </a:r>
            <a:r>
              <a:rPr kumimoji="0"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年には、預金</a:t>
            </a:r>
            <a:r>
              <a:rPr kumimoji="0"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口座とマイナンバーの</a:t>
            </a:r>
            <a:r>
              <a:rPr kumimoji="0"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紐づけが開始されます。（当初は預金者の任意）</a:t>
            </a:r>
            <a:endParaRPr kumimoji="0"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 12"/>
          <p:cNvSpPr/>
          <p:nvPr/>
        </p:nvSpPr>
        <p:spPr>
          <a:xfrm>
            <a:off x="3545746" y="2030433"/>
            <a:ext cx="2857500"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
        <p:nvSpPr>
          <p:cNvPr id="4" name="テキスト ボックス 3"/>
          <p:cNvSpPr txBox="1"/>
          <p:nvPr/>
        </p:nvSpPr>
        <p:spPr>
          <a:xfrm>
            <a:off x="209550" y="1099468"/>
            <a:ext cx="9496425" cy="830997"/>
          </a:xfrm>
          <a:prstGeom prst="rect">
            <a:avLst/>
          </a:prstGeom>
          <a:solidFill>
            <a:schemeClr val="accent5">
              <a:lumMod val="20000"/>
              <a:lumOff val="80000"/>
            </a:schemeClr>
          </a:solidFill>
          <a:ln>
            <a:solidFill>
              <a:schemeClr val="tx1"/>
            </a:solidFill>
          </a:ln>
        </p:spPr>
        <p:txBody>
          <a:bodyPr wrap="square">
            <a:spAutoFit/>
          </a:bodyPr>
          <a:lstStyle/>
          <a:p>
            <a:pPr marL="85725" indent="-85725" defTabSz="457133" fontAlgn="auto">
              <a:spcBef>
                <a:spcPts val="0"/>
              </a:spcBef>
              <a:spcAft>
                <a:spcPts val="0"/>
              </a:spcAft>
              <a:defRPr/>
            </a:pP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番号の利用範囲は、</a:t>
            </a:r>
            <a:r>
              <a:rPr kumimoji="0"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「社会保障」「税」「災害対策」の３分野のみ</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に</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限定している。</a:t>
            </a:r>
            <a:endPar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defTabSz="457133" fontAlgn="auto">
              <a:spcBef>
                <a:spcPts val="0"/>
              </a:spcBef>
              <a:spcAft>
                <a:spcPts val="0"/>
              </a:spcAft>
              <a:defRPr/>
            </a:pP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○番号法</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で</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定められた者と</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事務以外では、個人番号</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の取得、保管、利用、提供を禁止している。</a:t>
            </a:r>
            <a:endParaRPr kumimoji="0"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defTabSz="457133" fontAlgn="auto">
              <a:spcBef>
                <a:spcPts val="0"/>
              </a:spcBef>
              <a:spcAft>
                <a:spcPts val="0"/>
              </a:spcAft>
              <a:defRPr/>
            </a:pP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３</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分野以外の幅広い行政や、医療分野のカルテ</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情報等に</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は個人番号は</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利用はできない。</a:t>
            </a:r>
            <a:endParaRPr kumimoji="0"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正方形/長方形 21"/>
          <p:cNvSpPr/>
          <p:nvPr/>
        </p:nvSpPr>
        <p:spPr>
          <a:xfrm>
            <a:off x="398771" y="3264628"/>
            <a:ext cx="4446587" cy="914675"/>
          </a:xfrm>
          <a:prstGeom prst="rect">
            <a:avLst/>
          </a:prstGeom>
          <a:solidFill>
            <a:schemeClr val="bg2"/>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marL="84138" indent="-84138"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・番号法等で</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定められた、社会保障分野、税分野、災害対策分野</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の事務</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のみ</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利用・提供可能　（対象者、対象事務を規定）</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4138" indent="-84138"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（番号法の別表１、別表２）</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p:cNvSpPr txBox="1"/>
          <p:nvPr/>
        </p:nvSpPr>
        <p:spPr>
          <a:xfrm>
            <a:off x="2080300" y="2985765"/>
            <a:ext cx="1277937" cy="307777"/>
          </a:xfrm>
          <a:prstGeom prst="rect">
            <a:avLst/>
          </a:prstGeom>
          <a:noFill/>
        </p:spPr>
        <p:txBody>
          <a:bodyPr>
            <a:spAutoFit/>
          </a:bodyPr>
          <a:lstStyle/>
          <a:p>
            <a:pPr defTabSz="457133" fontAlgn="auto">
              <a:spcBef>
                <a:spcPts val="0"/>
              </a:spcBef>
              <a:spcAft>
                <a:spcPts val="0"/>
              </a:spcAft>
              <a:defRPr/>
            </a:pPr>
            <a:r>
              <a:rPr lang="ja-JP" altLang="en-US" sz="1400" dirty="0">
                <a:solidFill>
                  <a:schemeClr val="accent3">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できること</a:t>
            </a:r>
          </a:p>
        </p:txBody>
      </p:sp>
      <p:sp>
        <p:nvSpPr>
          <p:cNvPr id="24" name="テキスト ボックス 45"/>
          <p:cNvSpPr txBox="1">
            <a:spLocks noChangeArrowheads="1"/>
          </p:cNvSpPr>
          <p:nvPr/>
        </p:nvSpPr>
        <p:spPr bwMode="auto">
          <a:xfrm>
            <a:off x="6746641" y="2985765"/>
            <a:ext cx="1574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できないこと</a:t>
            </a:r>
          </a:p>
        </p:txBody>
      </p:sp>
      <p:sp>
        <p:nvSpPr>
          <p:cNvPr id="25" name="正方形/長方形 24"/>
          <p:cNvSpPr/>
          <p:nvPr/>
        </p:nvSpPr>
        <p:spPr>
          <a:xfrm>
            <a:off x="5003140" y="3286854"/>
            <a:ext cx="4591050" cy="2802094"/>
          </a:xfrm>
          <a:prstGeom prst="rect">
            <a:avLst/>
          </a:prstGeom>
          <a:solidFill>
            <a:srgbClr val="FFCCCC"/>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・番号法等で</a:t>
            </a:r>
            <a:r>
              <a:rPr kumimoji="0"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定められた者と</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定められた</a:t>
            </a:r>
            <a:r>
              <a:rPr kumimoji="0"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事務以外</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利用、提供等</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defTabSz="457133" fontAlgn="auto">
              <a:spcBef>
                <a:spcPts val="0"/>
              </a:spcBef>
              <a:spcAft>
                <a:spcPts val="0"/>
              </a:spcAft>
              <a:defRPr/>
            </a:pP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defTabSz="457133" fontAlgn="auto">
              <a:spcBef>
                <a:spcPts val="0"/>
              </a:spcBef>
              <a:spcAft>
                <a:spcPts val="0"/>
              </a:spcAft>
              <a:defRPr/>
            </a:pP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例：</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・定められた事務以外から</a:t>
            </a:r>
            <a:r>
              <a:rPr kumimoji="0"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の要求</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に応じた個人番号の取得</a:t>
            </a:r>
          </a:p>
          <a:p>
            <a:pPr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・法定調書等作成目的以外での従業員の個人番号利用</a:t>
            </a:r>
          </a:p>
          <a:p>
            <a:pPr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・社員番号に個人番号を利用</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・会員カードの発行時に個人番号取得</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正方形/長方形 25"/>
          <p:cNvSpPr/>
          <p:nvPr/>
        </p:nvSpPr>
        <p:spPr>
          <a:xfrm>
            <a:off x="398771" y="4344164"/>
            <a:ext cx="4446587" cy="738520"/>
          </a:xfrm>
          <a:prstGeom prst="rect">
            <a:avLst/>
          </a:prstGeom>
          <a:solidFill>
            <a:schemeClr val="bg2"/>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marL="84138" indent="-84138"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・いくつか定められた例外</a:t>
            </a:r>
            <a:r>
              <a:rPr kumimoji="0"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のみ目的外</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利用可能　</a:t>
            </a:r>
            <a:r>
              <a:rPr kumimoji="0" lang="ja-JP" altLang="en-US" sz="14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激甚災害時等に金銭の支払　等）</a:t>
            </a:r>
            <a:endParaRPr kumimoji="0" lang="en-US" altLang="ja-JP" sz="14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marL="84138" indent="-84138"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（個人情報保護法より目的外利用できる場合が狭い）</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p:cNvSpPr/>
          <p:nvPr/>
        </p:nvSpPr>
        <p:spPr>
          <a:xfrm>
            <a:off x="398771" y="5225903"/>
            <a:ext cx="4446587" cy="863044"/>
          </a:xfrm>
          <a:prstGeom prst="rect">
            <a:avLst/>
          </a:prstGeom>
          <a:solidFill>
            <a:schemeClr val="bg2"/>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marL="84138" indent="-84138" defTabSz="457133" fontAlgn="auto">
              <a:spcBef>
                <a:spcPts val="0"/>
              </a:spcBef>
              <a:spcAft>
                <a:spcPts val="0"/>
              </a:spcAft>
              <a:defRPr/>
            </a:pP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・定められた事務では、バックオフィスでの他機関への情報提供等ができ、</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添付書類削減</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や問い合わせの簡素化、</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より正確</a:t>
            </a:r>
            <a:r>
              <a:rPr kumimoji="0"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な情報</a:t>
            </a:r>
            <a:r>
              <a:rPr kumimoji="0"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の突合</a:t>
            </a:r>
            <a:r>
              <a:rPr kumimoji="0"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等が可能</a:t>
            </a:r>
            <a:endParaRPr kumimoji="0"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3" name="グループ化 32"/>
          <p:cNvGrpSpPr/>
          <p:nvPr/>
        </p:nvGrpSpPr>
        <p:grpSpPr>
          <a:xfrm>
            <a:off x="5879919" y="350503"/>
            <a:ext cx="2483000" cy="280212"/>
            <a:chOff x="5499648" y="4072741"/>
            <a:chExt cx="2483000" cy="280212"/>
          </a:xfrm>
        </p:grpSpPr>
        <p:sp>
          <p:nvSpPr>
            <p:cNvPr id="34" name="角丸四角形 33"/>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35" name="角丸四角形 34"/>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36" name="角丸四角形 35"/>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角丸四角形 36"/>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角丸四角形 37"/>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角丸四角形 38"/>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40" name="角丸四角形 39"/>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41" name="角丸四角形 40"/>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42" name="角丸四角形 41"/>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3" name="角丸四角形 42"/>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角丸四角形 43"/>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4154000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テキスト ボックス 11"/>
          <p:cNvSpPr txBox="1"/>
          <p:nvPr/>
        </p:nvSpPr>
        <p:spPr>
          <a:xfrm>
            <a:off x="108858" y="1663613"/>
            <a:ext cx="9597118" cy="4924425"/>
          </a:xfrm>
          <a:prstGeom prst="rect">
            <a:avLst/>
          </a:prstGeom>
          <a:solidFill>
            <a:schemeClr val="bg1"/>
          </a:solidFill>
          <a:ln w="38100">
            <a:solidFill>
              <a:schemeClr val="accent3">
                <a:lumMod val="50000"/>
                <a:lumOff val="50000"/>
              </a:schemeClr>
            </a:solidFill>
          </a:ln>
        </p:spPr>
        <p:txBody>
          <a:bodyPr wrap="square">
            <a:spAutoFit/>
          </a:bodyPr>
          <a:lstStyle/>
          <a:p>
            <a:pPr marL="85725" indent="-85725">
              <a:defRPr/>
            </a:pPr>
            <a:endParaRPr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番号を扱う者について、</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現在従事している者及び過去に従事していた者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が対象になります。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・罰則</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個人番号を扱う者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課せられます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罰則規程に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抵触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した場合は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企業</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・組織の信用の失墜</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になる可能性があります。また、個人番号の情報管理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に問題があった場合には、社会的な</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責任を問われる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ばかりではなく、企業・組織にも罰則が科せられる可能性があります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defRPr/>
            </a:pP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18" name="タイトル 1"/>
          <p:cNvSpPr>
            <a:spLocks noGrp="1"/>
          </p:cNvSpPr>
          <p:nvPr>
            <p:ph type="title"/>
          </p:nvPr>
        </p:nvSpPr>
        <p:spPr/>
        <p:txBody>
          <a:bodyPr/>
          <a:lstStyle/>
          <a:p>
            <a:r>
              <a:rPr sz="2400" dirty="0" smtClean="0">
                <a:latin typeface="Meiryo UI" panose="020B0604030504040204" pitchFamily="50" charset="-128"/>
                <a:ea typeface="Meiryo UI" panose="020B0604030504040204" pitchFamily="50" charset="-128"/>
                <a:cs typeface="Meiryo UI" panose="020B0604030504040204" pitchFamily="50" charset="-128"/>
              </a:rPr>
              <a:t>番号法の罰則</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規程</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p:cNvSpPr/>
          <p:nvPr/>
        </p:nvSpPr>
        <p:spPr>
          <a:xfrm>
            <a:off x="206140" y="5100004"/>
            <a:ext cx="3935037" cy="238125"/>
          </a:xfrm>
          <a:prstGeom prst="rect">
            <a:avLst/>
          </a:prstGeom>
          <a:solidFill>
            <a:srgbClr val="FFFF00"/>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個人番号等を不正に取得する行為等に対する罰則</a:t>
            </a:r>
          </a:p>
        </p:txBody>
      </p:sp>
      <p:graphicFrame>
        <p:nvGraphicFramePr>
          <p:cNvPr id="2" name="表 1"/>
          <p:cNvGraphicFramePr>
            <a:graphicFrameLocks noGrp="1"/>
          </p:cNvGraphicFramePr>
          <p:nvPr>
            <p:extLst>
              <p:ext uri="{D42A27DB-BD31-4B8C-83A1-F6EECF244321}">
                <p14:modId xmlns:p14="http://schemas.microsoft.com/office/powerpoint/2010/main" val="3392024357"/>
              </p:ext>
            </p:extLst>
          </p:nvPr>
        </p:nvGraphicFramePr>
        <p:xfrm>
          <a:off x="209550" y="3145882"/>
          <a:ext cx="9413422" cy="1828940"/>
        </p:xfrm>
        <a:graphic>
          <a:graphicData uri="http://schemas.openxmlformats.org/drawingml/2006/table">
            <a:tbl>
              <a:tblPr firstRow="1" bandRow="1">
                <a:tableStyleId>{5940675A-B579-460E-94D1-54222C63F5DA}</a:tableStyleId>
              </a:tblPr>
              <a:tblGrid>
                <a:gridCol w="3385976"/>
                <a:gridCol w="724614"/>
                <a:gridCol w="1928755"/>
                <a:gridCol w="1609070"/>
                <a:gridCol w="1765007"/>
              </a:tblGrid>
              <a:tr h="231096">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対象者</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番号法</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行為</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R w="12700" cap="flat" cmpd="sng" algn="ctr">
                      <a:solidFill>
                        <a:schemeClr val="tx1"/>
                      </a:solidFill>
                      <a:prstDash val="solid"/>
                      <a:round/>
                      <a:headEnd type="none" w="med" len="med"/>
                      <a:tailEnd type="none" w="med" len="med"/>
                    </a:lnR>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例</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L w="12700" cap="flat" cmpd="sng" algn="ctr">
                      <a:solidFill>
                        <a:schemeClr val="tx1"/>
                      </a:solidFill>
                      <a:prstDash val="solid"/>
                      <a:round/>
                      <a:headEnd type="none" w="med" len="med"/>
                      <a:tailEnd type="none" w="med" len="med"/>
                    </a:lnL>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罰則</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accent3">
                        <a:lumMod val="10000"/>
                        <a:lumOff val="90000"/>
                      </a:schemeClr>
                    </a:solidFill>
                  </a:tcPr>
                </a:tc>
              </a:tr>
              <a:tr h="375515">
                <a:tc rowSpan="2">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個人番号利用事務、個人番号関係事務に</a:t>
                      </a:r>
                      <a:r>
                        <a:rPr kumimoji="1" lang="en-US" altLang="ja-JP" sz="1000" b="0" u="sng"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従事する者</a:t>
                      </a:r>
                      <a:r>
                        <a:rPr kumimoji="1" lang="ja-JP" altLang="en-US" sz="1000" b="0" u="sng"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又は</a:t>
                      </a:r>
                      <a:r>
                        <a:rPr kumimoji="1" lang="ja-JP" altLang="en-US" sz="10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従事していた者</a:t>
                      </a:r>
                      <a:endParaRPr kumimoji="1" lang="ja-JP" altLang="en-US" sz="10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nchor="ctr">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６７条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bg1"/>
                    </a:solidFill>
                  </a:tcPr>
                </a:tc>
                <a:tc>
                  <a:txBody>
                    <a:bodyPr/>
                    <a:lstStyle/>
                    <a:p>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正当な理由なく、特定個人情報ファイルを提供</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利用目的を超えて他社に個人番号を提供する</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L w="12700" cap="flat" cmpd="sng" algn="ctr">
                      <a:solidFill>
                        <a:schemeClr val="tx1"/>
                      </a:solidFill>
                      <a:prstDash val="solid"/>
                      <a:round/>
                      <a:headEnd type="none" w="med" len="med"/>
                      <a:tailEnd type="none" w="med" len="med"/>
                    </a:lnL>
                    <a:solidFill>
                      <a:schemeClr val="bg1"/>
                    </a:solidFill>
                  </a:tcPr>
                </a:tc>
                <a:tc>
                  <a:txBody>
                    <a:bodyPr/>
                    <a:lstStyle/>
                    <a:p>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年以下の懲役若しくは</a:t>
                      </a:r>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200</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万円以下の罰金又は併科</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bg1"/>
                    </a:solidFill>
                  </a:tcPr>
                </a:tc>
              </a:tr>
              <a:tr h="375515">
                <a:tc vMerge="1">
                  <a:txBody>
                    <a:bodyPr/>
                    <a:lstStyle/>
                    <a:p>
                      <a:endParaRPr kumimoji="1" lang="ja-JP" altLang="en-US" sz="11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６８条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不正な利益を図る目的で、個人番号を提供又は盗用</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名簿屋に特定個人情報ファイルを売る</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年以下の懲役若しくは</a:t>
                      </a:r>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150</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万円以下の罰金又は併科</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B w="12700" cap="flat" cmpd="sng" algn="ctr">
                      <a:solidFill>
                        <a:schemeClr val="tx1"/>
                      </a:solidFill>
                      <a:prstDash val="solid"/>
                      <a:round/>
                      <a:headEnd type="none" w="med" len="med"/>
                      <a:tailEnd type="none" w="med" len="med"/>
                    </a:lnB>
                    <a:solidFill>
                      <a:schemeClr val="bg1"/>
                    </a:solidFill>
                  </a:tcPr>
                </a:tc>
              </a:tr>
              <a:tr h="375515">
                <a:tc>
                  <a:txBody>
                    <a:bodyPr/>
                    <a:lstStyle/>
                    <a:p>
                      <a:r>
                        <a:rPr lang="ja-JP" altLang="en-US" sz="1000" b="0" dirty="0" smtClean="0">
                          <a:solidFill>
                            <a:schemeClr val="tx1">
                              <a:lumMod val="95000"/>
                              <a:lumOff val="5000"/>
                            </a:schemeClr>
                          </a:solidFill>
                          <a:effectLst/>
                          <a:latin typeface="Meiryo UI" panose="020B0604030504040204" pitchFamily="50" charset="-128"/>
                          <a:ea typeface="Meiryo UI" panose="020B0604030504040204" pitchFamily="50" charset="-128"/>
                          <a:cs typeface="Meiryo UI" panose="020B0604030504040204" pitchFamily="50" charset="-128"/>
                        </a:rPr>
                        <a:t>情報提供等事務又は情報提供ネットワークシステムの運営に関する事務に従事する者又は従事していた者</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T w="12700" cap="flat" cmpd="sng" algn="ctr">
                      <a:solidFill>
                        <a:schemeClr val="tx1"/>
                      </a:solidFill>
                      <a:prstDash val="solid"/>
                      <a:round/>
                      <a:headEnd type="none" w="med" len="med"/>
                      <a:tailEnd type="none" w="med" len="med"/>
                    </a:lnT>
                    <a:solidFill>
                      <a:schemeClr val="bg1"/>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６９条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T w="12700" cap="flat" cmpd="sng" algn="ctr">
                      <a:solidFill>
                        <a:schemeClr val="tx1"/>
                      </a:solidFill>
                      <a:prstDash val="solid"/>
                      <a:round/>
                      <a:headEnd type="none" w="med" len="med"/>
                      <a:tailEnd type="none" w="med" len="med"/>
                    </a:lnT>
                    <a:solidFill>
                      <a:schemeClr val="bg1"/>
                    </a:solidFill>
                  </a:tcPr>
                </a:tc>
                <a:tc>
                  <a:txBody>
                    <a:bodyPr/>
                    <a:lstStyle/>
                    <a:p>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情報提供ネットワークシステムに関する秘密の漏えい又は盗用</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情報提供ネットワークの運用者が個人番号を盗む</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年以下の懲役若しくは</a:t>
                      </a:r>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150</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万円以下の罰金又は併科</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T w="12700" cap="flat" cmpd="sng" algn="ctr">
                      <a:solidFill>
                        <a:schemeClr val="tx1"/>
                      </a:solidFill>
                      <a:prstDash val="solid"/>
                      <a:round/>
                      <a:headEnd type="none" w="med" len="med"/>
                      <a:tailEnd type="none" w="med" len="med"/>
                    </a:lnT>
                    <a:solidFill>
                      <a:schemeClr val="bg1"/>
                    </a:solidFill>
                  </a:tcPr>
                </a:tc>
              </a:tr>
              <a:tr h="343407">
                <a:tc>
                  <a:txBody>
                    <a:bodyPr/>
                    <a:lstStyle/>
                    <a:p>
                      <a:r>
                        <a:rPr lang="ja-JP" altLang="en-US" sz="1000" b="0" dirty="0" smtClean="0">
                          <a:solidFill>
                            <a:schemeClr val="tx1">
                              <a:lumMod val="95000"/>
                              <a:lumOff val="5000"/>
                            </a:schemeClr>
                          </a:solidFill>
                          <a:effectLst/>
                          <a:latin typeface="Meiryo UI" panose="020B0604030504040204" pitchFamily="50" charset="-128"/>
                          <a:ea typeface="Meiryo UI" panose="020B0604030504040204" pitchFamily="50" charset="-128"/>
                          <a:cs typeface="Meiryo UI" panose="020B0604030504040204" pitchFamily="50" charset="-128"/>
                        </a:rPr>
                        <a:t>国の機関、地方公共団体の機関若しくは機構の職員又は独立行政法人等若しくは地方独立行政法人の役員若しくは職員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bg1"/>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７１条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bg1"/>
                    </a:solidFill>
                  </a:tcPr>
                </a:tc>
                <a:tc>
                  <a:txBody>
                    <a:bodyPr/>
                    <a:lstStyle/>
                    <a:p>
                      <a:r>
                        <a:rPr lang="ja-JP" altLang="en-US" sz="1000" b="0" dirty="0" smtClean="0">
                          <a:solidFill>
                            <a:schemeClr val="tx1">
                              <a:lumMod val="95000"/>
                              <a:lumOff val="5000"/>
                            </a:schemeClr>
                          </a:solidFill>
                          <a:effectLst/>
                          <a:latin typeface="Meiryo UI" panose="020B0604030504040204" pitchFamily="50" charset="-128"/>
                          <a:ea typeface="Meiryo UI" panose="020B0604030504040204" pitchFamily="50" charset="-128"/>
                          <a:cs typeface="Meiryo UI" panose="020B0604030504040204" pitchFamily="50" charset="-128"/>
                        </a:rPr>
                        <a:t>その職権を濫用して、</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特定個人情報が記録された文書等を収集</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事務利用実施者が職務に関係ない個人番号を集める</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lnL w="12700" cap="flat" cmpd="sng" algn="ctr">
                      <a:solidFill>
                        <a:schemeClr val="tx1"/>
                      </a:solidFill>
                      <a:prstDash val="solid"/>
                      <a:round/>
                      <a:headEnd type="none" w="med" len="med"/>
                      <a:tailEnd type="none" w="med" len="med"/>
                    </a:lnL>
                    <a:solidFill>
                      <a:schemeClr val="bg1"/>
                    </a:solidFill>
                  </a:tcPr>
                </a:tc>
                <a:tc>
                  <a:txBody>
                    <a:bodyPr/>
                    <a:lstStyle/>
                    <a:p>
                      <a:pPr marL="0" marR="0" indent="0" algn="l" defTabSz="457133" rtl="0" eaLnBrk="1" fontAlgn="auto" latinLnBrk="0" hangingPunct="1">
                        <a:lnSpc>
                          <a:spcPct val="100000"/>
                        </a:lnSpc>
                        <a:spcBef>
                          <a:spcPts val="0"/>
                        </a:spcBef>
                        <a:spcAft>
                          <a:spcPts val="0"/>
                        </a:spcAft>
                        <a:buClrTx/>
                        <a:buSzTx/>
                        <a:buFontTx/>
                        <a:buNone/>
                        <a:tabLst/>
                        <a:defRPr/>
                      </a:pPr>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年以下の懲役若しくは</a:t>
                      </a:r>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100</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万円以下の罰金</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34" marB="45734">
                    <a:solidFill>
                      <a:schemeClr val="bg1"/>
                    </a:solidFill>
                  </a:tcPr>
                </a:tc>
              </a:tr>
            </a:tbl>
          </a:graphicData>
        </a:graphic>
      </p:graphicFrame>
      <p:sp>
        <p:nvSpPr>
          <p:cNvPr id="5" name="正方形/長方形 4"/>
          <p:cNvSpPr/>
          <p:nvPr/>
        </p:nvSpPr>
        <p:spPr>
          <a:xfrm>
            <a:off x="207727" y="2899731"/>
            <a:ext cx="3933449" cy="238125"/>
          </a:xfrm>
          <a:prstGeom prst="rect">
            <a:avLst/>
          </a:prstGeom>
          <a:solidFill>
            <a:srgbClr val="FFFF00"/>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個人番号を扱う者に関する罰則</a:t>
            </a:r>
          </a:p>
        </p:txBody>
      </p:sp>
      <p:graphicFrame>
        <p:nvGraphicFramePr>
          <p:cNvPr id="11" name="表 10"/>
          <p:cNvGraphicFramePr>
            <a:graphicFrameLocks noGrp="1"/>
          </p:cNvGraphicFramePr>
          <p:nvPr>
            <p:extLst>
              <p:ext uri="{D42A27DB-BD31-4B8C-83A1-F6EECF244321}">
                <p14:modId xmlns:p14="http://schemas.microsoft.com/office/powerpoint/2010/main" val="3232991867"/>
              </p:ext>
            </p:extLst>
          </p:nvPr>
        </p:nvGraphicFramePr>
        <p:xfrm>
          <a:off x="209550" y="5342773"/>
          <a:ext cx="9413421" cy="1214826"/>
        </p:xfrm>
        <a:graphic>
          <a:graphicData uri="http://schemas.openxmlformats.org/drawingml/2006/table">
            <a:tbl>
              <a:tblPr firstRow="1" bandRow="1">
                <a:tableStyleId>{5940675A-B579-460E-94D1-54222C63F5DA}</a:tableStyleId>
              </a:tblPr>
              <a:tblGrid>
                <a:gridCol w="3382506"/>
                <a:gridCol w="736836"/>
                <a:gridCol w="1932861"/>
                <a:gridCol w="1601818"/>
                <a:gridCol w="1759400"/>
              </a:tblGrid>
              <a:tr h="222491">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対象者</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番号法</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行為</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lnR w="12700" cap="flat" cmpd="sng" algn="ctr">
                      <a:solidFill>
                        <a:schemeClr val="tx1"/>
                      </a:solidFill>
                      <a:prstDash val="solid"/>
                      <a:round/>
                      <a:headEnd type="none" w="med" len="med"/>
                      <a:tailEnd type="none" w="med" len="med"/>
                    </a:lnR>
                    <a:solidFill>
                      <a:schemeClr val="accent3">
                        <a:lumMod val="10000"/>
                        <a:lumOff val="90000"/>
                      </a:schemeClr>
                    </a:solidFill>
                  </a:tcPr>
                </a:tc>
                <a:tc>
                  <a:txBody>
                    <a:bodyPr/>
                    <a:lstStyle/>
                    <a:p>
                      <a:pPr algn="ct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lnL w="12700" cap="flat" cmpd="sng" algn="ctr">
                      <a:solidFill>
                        <a:schemeClr val="tx1"/>
                      </a:solidFill>
                      <a:prstDash val="solid"/>
                      <a:round/>
                      <a:headEnd type="none" w="med" len="med"/>
                      <a:tailEnd type="none" w="med" len="med"/>
                    </a:lnL>
                    <a:solidFill>
                      <a:schemeClr val="accent3">
                        <a:lumMod val="10000"/>
                        <a:lumOff val="90000"/>
                      </a:schemeClr>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罰則</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accent3">
                        <a:lumMod val="10000"/>
                        <a:lumOff val="90000"/>
                      </a:schemeClr>
                    </a:solidFill>
                  </a:tcPr>
                </a:tc>
              </a:tr>
              <a:tr h="422354">
                <a:tc rowSpan="2">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全ての人</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nchor="ctr">
                    <a:solidFill>
                      <a:schemeClr val="bg1"/>
                    </a:solidFill>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７０条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bg1"/>
                    </a:solidFill>
                  </a:tcPr>
                </a:tc>
                <a:tc>
                  <a:txBody>
                    <a:bodyPr/>
                    <a:lstStyle/>
                    <a:p>
                      <a:pPr marL="0" marR="0" indent="0" algn="l" defTabSz="457133"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lumMod val="95000"/>
                              <a:lumOff val="5000"/>
                            </a:schemeClr>
                          </a:solidFill>
                          <a:effectLst/>
                          <a:latin typeface="Meiryo UI" panose="020B0604030504040204" pitchFamily="50" charset="-128"/>
                          <a:ea typeface="Meiryo UI" panose="020B0604030504040204" pitchFamily="50" charset="-128"/>
                          <a:cs typeface="Meiryo UI" panose="020B0604030504040204" pitchFamily="50" charset="-128"/>
                        </a:rPr>
                        <a:t>人を欺き、人に暴行を加え、若しくは人を脅迫する行為</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l" defTabSz="457133" rtl="0" eaLnBrk="1" fontAlgn="auto" latinLnBrk="0" hangingPunct="1">
                        <a:lnSpc>
                          <a:spcPct val="100000"/>
                        </a:lnSpc>
                        <a:spcBef>
                          <a:spcPts val="0"/>
                        </a:spcBef>
                        <a:spcAft>
                          <a:spcPts val="0"/>
                        </a:spcAft>
                        <a:buClrTx/>
                        <a:buSzTx/>
                        <a:buFontTx/>
                        <a:buNone/>
                        <a:tabLst/>
                        <a:defRPr/>
                      </a:pP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自治体職員を名乗って、老人から個人番号を聞き出す</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lnL w="12700" cap="flat" cmpd="sng" algn="ctr">
                      <a:solidFill>
                        <a:schemeClr val="tx1"/>
                      </a:solidFill>
                      <a:prstDash val="solid"/>
                      <a:round/>
                      <a:headEnd type="none" w="med" len="med"/>
                      <a:tailEnd type="none" w="med" len="med"/>
                    </a:lnL>
                    <a:solidFill>
                      <a:schemeClr val="bg1"/>
                    </a:solidFill>
                  </a:tcPr>
                </a:tc>
                <a:tc>
                  <a:txBody>
                    <a:bodyPr/>
                    <a:lstStyle/>
                    <a:p>
                      <a:pPr>
                        <a:defRPr/>
                      </a:pPr>
                      <a:r>
                        <a:rPr lang="en-US" altLang="ja-JP" sz="10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0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年以下の懲役若しくは</a:t>
                      </a:r>
                      <a:r>
                        <a:rPr lang="en-US" altLang="ja-JP" sz="10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150</a:t>
                      </a:r>
                      <a:r>
                        <a:rPr lang="ja-JP" altLang="en-US" sz="10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万円以下の罰金</a:t>
                      </a:r>
                      <a:endParaRPr lang="en-US" altLang="ja-JP" sz="10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bg1"/>
                    </a:solidFill>
                  </a:tcPr>
                </a:tc>
              </a:tr>
              <a:tr h="425596">
                <a:tc vMerge="1">
                  <a:txBody>
                    <a:bodyPr/>
                    <a:lstStyle/>
                    <a:p>
                      <a:endParaRPr kumimoji="1" lang="ja-JP" altLang="en-US" sz="11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pPr algn="ctr"/>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７５条</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bg1"/>
                    </a:solidFill>
                  </a:tcPr>
                </a:tc>
                <a:tc>
                  <a:txBody>
                    <a:bodyPr/>
                    <a:lstStyle/>
                    <a:p>
                      <a:r>
                        <a:rPr lang="ja-JP" altLang="en-US" sz="1000" dirty="0" smtClean="0">
                          <a:solidFill>
                            <a:schemeClr val="tx1">
                              <a:lumMod val="95000"/>
                              <a:lumOff val="5000"/>
                            </a:schemeClr>
                          </a:solidFill>
                          <a:effectLst/>
                          <a:latin typeface="Meiryo UI" panose="020B0604030504040204" pitchFamily="50" charset="-128"/>
                          <a:ea typeface="Meiryo UI" panose="020B0604030504040204" pitchFamily="50" charset="-128"/>
                          <a:cs typeface="Meiryo UI" panose="020B0604030504040204" pitchFamily="50" charset="-128"/>
                        </a:rPr>
                        <a:t>偽りその他不正の手段により通知カード又は個人番号カードの交付を受ける</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他人がなりすまして、個人番号カードの交付を受ける</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lnL w="12700" cap="flat" cmpd="sng" algn="ctr">
                      <a:solidFill>
                        <a:schemeClr val="tx1"/>
                      </a:solidFill>
                      <a:prstDash val="solid"/>
                      <a:round/>
                      <a:headEnd type="none" w="med" len="med"/>
                      <a:tailEnd type="none" w="med" len="med"/>
                    </a:lnL>
                    <a:solidFill>
                      <a:schemeClr val="bg1"/>
                    </a:solidFill>
                  </a:tcPr>
                </a:tc>
                <a:tc>
                  <a:txBody>
                    <a:bodyPr/>
                    <a:lstStyle/>
                    <a:p>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６ヶ月以下の懲役若しくは</a:t>
                      </a:r>
                      <a:r>
                        <a:rPr lang="en-US" altLang="ja-JP"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50</a:t>
                      </a:r>
                      <a:r>
                        <a:rPr lang="ja-JP" altLang="en-US" sz="1000" b="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万円以下の罰金</a:t>
                      </a:r>
                      <a:endParaRPr kumimoji="1" lang="ja-JP" altLang="en-US" sz="1000" b="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txBody>
                  <a:tcPr marT="45718" marB="45718">
                    <a:solidFill>
                      <a:schemeClr val="bg1"/>
                    </a:solidFill>
                  </a:tcPr>
                </a:tc>
              </a:tr>
            </a:tbl>
          </a:graphicData>
        </a:graphic>
      </p:graphicFrame>
      <p:sp>
        <p:nvSpPr>
          <p:cNvPr id="13" name="角丸四角形 12"/>
          <p:cNvSpPr/>
          <p:nvPr/>
        </p:nvSpPr>
        <p:spPr>
          <a:xfrm>
            <a:off x="3524250" y="1498523"/>
            <a:ext cx="2857500"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p>
        </p:txBody>
      </p:sp>
      <p:sp>
        <p:nvSpPr>
          <p:cNvPr id="4" name="テキスト ボックス 3"/>
          <p:cNvSpPr txBox="1"/>
          <p:nvPr/>
        </p:nvSpPr>
        <p:spPr>
          <a:xfrm>
            <a:off x="209550" y="1110354"/>
            <a:ext cx="9496425" cy="338554"/>
          </a:xfrm>
          <a:prstGeom prst="rect">
            <a:avLst/>
          </a:prstGeom>
          <a:solidFill>
            <a:schemeClr val="accent5">
              <a:lumMod val="20000"/>
              <a:lumOff val="80000"/>
            </a:schemeClr>
          </a:solidFill>
          <a:ln>
            <a:solidFill>
              <a:schemeClr val="tx1"/>
            </a:solidFill>
          </a:ln>
        </p:spPr>
        <p:txBody>
          <a:bodyPr wrap="square">
            <a:spAutoFit/>
          </a:bodyPr>
          <a:lstStyle/>
          <a:p>
            <a:pPr>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○番号法</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に課せられている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罰則規程は</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、個人情報保護法より記載が細かく、罰則が重くなって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いる。</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6" name="グループ化 25"/>
          <p:cNvGrpSpPr/>
          <p:nvPr/>
        </p:nvGrpSpPr>
        <p:grpSpPr>
          <a:xfrm>
            <a:off x="5879919" y="350503"/>
            <a:ext cx="2483000" cy="280212"/>
            <a:chOff x="5499648" y="4072741"/>
            <a:chExt cx="2483000" cy="280212"/>
          </a:xfrm>
        </p:grpSpPr>
        <p:sp>
          <p:nvSpPr>
            <p:cNvPr id="27" name="角丸四角形 26"/>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8" name="角丸四角形 27"/>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9" name="角丸四角形 28"/>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角丸四角形 29"/>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角丸四角形 30"/>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33" name="角丸四角形 32"/>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34" name="角丸四角形 33"/>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5" name="角丸四角形 34"/>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6" name="角丸四角形 35"/>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角丸四角形 36"/>
            <p:cNvSpPr/>
            <p:nvPr/>
          </p:nvSpPr>
          <p:spPr>
            <a:xfrm>
              <a:off x="5499648" y="4074593"/>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Tree>
    <p:extLst>
      <p:ext uri="{BB962C8B-B14F-4D97-AF65-F5344CB8AC3E}">
        <p14:creationId xmlns:p14="http://schemas.microsoft.com/office/powerpoint/2010/main" val="944942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利用目的の</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通知</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119744" y="1116045"/>
            <a:ext cx="9635472" cy="121571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○個人番号は、取得する際に</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具体的</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な利用目的を特定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した上で</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、本人に通知しなければならない。 </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○事業者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が個人番号</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を利用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するのは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番号利用事務及び個人番号関係事務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の二つの事務である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業者は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、本人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の同意があったとしても、例外として認められる場合を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除き、</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これら</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の事務以外で個人番号を利用してはならない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r"/>
            <a:endParaRPr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198041" y="2777642"/>
            <a:ext cx="9496425" cy="3693319"/>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latin typeface="Meiryo UI" panose="020B0604030504040204" pitchFamily="50" charset="-128"/>
                <a:ea typeface="Meiryo UI" panose="020B0604030504040204" pitchFamily="50" charset="-128"/>
                <a:cs typeface="Meiryo UI" panose="020B0604030504040204" pitchFamily="50" charset="-128"/>
              </a:rPr>
              <a:t>1</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番号の利用目的を具体的に特定する必要がありますが、ある程度包括することもできます。（例えば、</a:t>
            </a:r>
            <a:r>
              <a:rPr lang="zh-TW" altLang="en-US" sz="1600" dirty="0">
                <a:latin typeface="Meiryo UI" panose="020B0604030504040204" pitchFamily="50" charset="-128"/>
                <a:ea typeface="Meiryo UI" panose="020B0604030504040204" pitchFamily="50" charset="-128"/>
                <a:cs typeface="Meiryo UI" panose="020B0604030504040204" pitchFamily="50" charset="-128"/>
              </a:rPr>
              <a:t>「源泉徴収票作成事務」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には、給与支払報告書、退職所得の特別徴収票も含めることができます。）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tabLst>
                <a:tab pos="271463" algn="l"/>
              </a:tabLst>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   ・やむを得ず利用目的を超えて個人番号を利用する必要がある場合、合理的な範囲内で</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利用目的を変更して、本人への通知等</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を行わなくてはなりません。</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71463" indent="-271463"/>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・合併等の理由である事業者の事業を承継することになった場合、</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承継前に通知または公表されていた利用目的の範囲内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でのみ個人番号を利用することができます。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事</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業者は</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法律によって個人番号を取り扱うよう定められた業務以外</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の用途で個人番号を利用してはいけません</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（利用目的を超えて、個人</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番号</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をそのまま社員</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番号に利用</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することも</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、個人番号を一定の</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規則で変換</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して</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利用</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することも</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禁じられています</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（例：１⇒</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600" dirty="0" err="1">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２⇒</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3</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個人情報保護法と同様、個人番号の収集時に</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利用目的を、あらかじめ本人に通知または公表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する必要がありますが、</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同意を得る</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必要はありません</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43570" y="2610955"/>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021070" y="647286"/>
            <a:ext cx="5874113" cy="230832"/>
          </a:xfrm>
          <a:prstGeom prst="rect">
            <a:avLst/>
          </a:prstGeom>
        </p:spPr>
        <p:txBody>
          <a:bodyPr wrap="squar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第４－１－⑴ １ 個人番号の原則的な取扱い （「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692903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本人確認 </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6147" y="1108685"/>
            <a:ext cx="9496425" cy="2200602"/>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本人</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確認</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は、番号法、番号法施行令、番号法施行規則及び個人番号利用事務実施者が認める方法に従うこととなるため、適切に対応する必要がある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① </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本人から個人番号の提供を受ける場合 </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（番号確認と身元確認が必要）</a:t>
            </a:r>
            <a:endPar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ⅰ </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個人番号カードの提示を受ける場合 　⇒　「個人番号カード」 </a:t>
            </a:r>
          </a:p>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ⅱ </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通知カードの提示を受ける場合 　　　　⇒　「通知カード」＋「本人の身元確認</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書類」</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ⅲ </a:t>
            </a:r>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書類の提示を受ける場合等 　　　　　　⇒　「番号確認書類」＋「本人の身元確認書類」 </a:t>
            </a:r>
            <a:endParaRPr lang="en-US" altLang="ja-JP"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② </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本人の代理人から個人番号の提供を受ける場合 </a:t>
            </a:r>
          </a:p>
          <a:p>
            <a:r>
              <a:rPr lang="ja-JP" altLang="en-US" sz="1600" dirty="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　「代理権確認書類」＋「代理人の身元確認書類」＋「本人の番号確認書類」 </a:t>
            </a:r>
            <a:r>
              <a:rPr lang="ja-JP" altLang="en-US"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600" dirty="0" smtClean="0">
              <a:solidFill>
                <a:schemeClr val="tx1">
                  <a:lumMod val="95000"/>
                  <a:lumOff val="5000"/>
                </a:schemeClr>
              </a:solidFill>
              <a:latin typeface="Meiryo UI" panose="020B0604030504040204" pitchFamily="50" charset="-128"/>
              <a:ea typeface="Meiryo UI" panose="020B0604030504040204" pitchFamily="50" charset="-128"/>
              <a:cs typeface="Meiryo UI" panose="020B0604030504040204" pitchFamily="50" charset="-128"/>
            </a:endParaRPr>
          </a:p>
          <a:p>
            <a:pPr algn="r"/>
            <a:endParaRPr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5" y="3502946"/>
            <a:ext cx="9496425" cy="3077766"/>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1)</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番号法上の本人確認は、個人番号関係事務実施者が、本人または本人の代理人から個人番号の提供を受けるときに行います。</a:t>
            </a:r>
            <a:endParaRPr kumimoji="0"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rPr>
              <a:t>2)</a:t>
            </a:r>
            <a:r>
              <a:rPr kumimoji="0"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個人番号の確認」</a:t>
            </a:r>
            <a:r>
              <a:rPr kumimoji="0" lang="ja-JP" altLang="en-US" sz="2400" dirty="0">
                <a:latin typeface="Meiryo UI" panose="020B0604030504040204" pitchFamily="50" charset="-128"/>
                <a:ea typeface="Meiryo UI" panose="020B0604030504040204" pitchFamily="50" charset="-128"/>
                <a:cs typeface="Meiryo UI" panose="020B0604030504040204" pitchFamily="50" charset="-128"/>
              </a:rPr>
              <a:t>と</a:t>
            </a:r>
            <a:r>
              <a:rPr kumimoji="0"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「身元（実存）の確認」</a:t>
            </a:r>
            <a:r>
              <a:rPr kumimoji="0" lang="ja-JP" altLang="en-US" sz="2400" dirty="0">
                <a:latin typeface="Meiryo UI" panose="020B0604030504040204" pitchFamily="50" charset="-128"/>
                <a:ea typeface="Meiryo UI" panose="020B0604030504040204" pitchFamily="50" charset="-128"/>
                <a:cs typeface="Meiryo UI" panose="020B0604030504040204" pitchFamily="50" charset="-128"/>
              </a:rPr>
              <a:t>を行います</a:t>
            </a:r>
            <a:r>
              <a:rPr kumimoji="0" lang="ja-JP" altLang="en-US" sz="2400" dirty="0" smtClean="0">
                <a:latin typeface="Meiryo UI" panose="020B0604030504040204" pitchFamily="50" charset="-128"/>
                <a:ea typeface="Meiryo UI" panose="020B0604030504040204" pitchFamily="50" charset="-128"/>
                <a:cs typeface="Meiryo UI" panose="020B0604030504040204" pitchFamily="50" charset="-128"/>
              </a:rPr>
              <a:t>。</a:t>
            </a:r>
            <a:endParaRPr kumimoji="0"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kumimoji="0"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番号の確認は、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正しい個人番号</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であることを確認します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身元</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（実存）</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確認は、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現</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に手続きを行っている者が</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個人番号の正しい持ち主</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であることを確認します。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個人</a:t>
            </a:r>
            <a:r>
              <a:rPr kumimoji="0"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番号カードは１枚</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で番号確認と身元（実存）確認が</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可能です。</a:t>
            </a:r>
            <a:endPar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kumimoji="0" lang="en-US" altLang="ja-JP" sz="1600" dirty="0">
                <a:latin typeface="Meiryo UI" panose="020B0604030504040204" pitchFamily="50" charset="-128"/>
                <a:ea typeface="Meiryo UI" panose="020B0604030504040204" pitchFamily="50" charset="-128"/>
                <a:cs typeface="Meiryo UI" panose="020B0604030504040204" pitchFamily="50" charset="-128"/>
              </a:rPr>
              <a:t> </a:t>
            </a:r>
            <a:r>
              <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・個人</a:t>
            </a:r>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番号</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カード以外の場合には、次の</a:t>
            </a:r>
            <a:r>
              <a:rPr kumimoji="0"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２種類の確認書類</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が必要です。</a:t>
            </a:r>
            <a:endPar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85725" indent="-85725"/>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　　①個人番号の確認には、通知カードまたは個人番号が記載された住民票等</a:t>
            </a:r>
            <a:endParaRPr kumimoji="0"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623888" indent="-623888"/>
            <a:r>
              <a:rPr kumimoji="0"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600" dirty="0" smtClean="0">
                <a:latin typeface="Meiryo UI" panose="020B0604030504040204" pitchFamily="50" charset="-128"/>
                <a:ea typeface="Meiryo UI" panose="020B0604030504040204" pitchFamily="50" charset="-128"/>
                <a:cs typeface="Meiryo UI" panose="020B0604030504040204" pitchFamily="50" charset="-128"/>
              </a:rPr>
              <a:t>　　②身元の確認には、運転免許証等の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顔</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写真付きの公的機関が発行した</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書類、又は健康保険証等の写真</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等なしの公的機関</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が発行</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した身分</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証明書等２枚以上</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代理権</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確認</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書類には、</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委任状又は戸籍謄本等</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が必要になります。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9" y="3349492"/>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1" name="グループ化 20"/>
          <p:cNvGrpSpPr/>
          <p:nvPr/>
        </p:nvGrpSpPr>
        <p:grpSpPr>
          <a:xfrm>
            <a:off x="5879919" y="350503"/>
            <a:ext cx="2483000" cy="280212"/>
            <a:chOff x="5499648" y="4072741"/>
            <a:chExt cx="2483000" cy="280212"/>
          </a:xfrm>
        </p:grpSpPr>
        <p:sp>
          <p:nvSpPr>
            <p:cNvPr id="22" name="角丸四角形 21"/>
            <p:cNvSpPr/>
            <p:nvPr/>
          </p:nvSpPr>
          <p:spPr>
            <a:xfrm>
              <a:off x="5913926"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3" name="角丸四角形 22"/>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24" name="角丸四角形 23"/>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 24"/>
            <p:cNvSpPr/>
            <p:nvPr/>
          </p:nvSpPr>
          <p:spPr>
            <a:xfrm>
              <a:off x="7153770"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28" name="角丸四角形 27"/>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29" name="角丸四角形 28"/>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0" name="角丸四角形 29"/>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31" name="角丸四角形 30"/>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690107" y="658907"/>
            <a:ext cx="5200611" cy="230832"/>
          </a:xfrm>
          <a:prstGeom prst="rect">
            <a:avLst/>
          </a:prstGeom>
        </p:spPr>
        <p:txBody>
          <a:bodyPr wrap="square">
            <a:spAutoFit/>
          </a:bodyPr>
          <a:lstStyle/>
          <a:p>
            <a:pPr algn="r"/>
            <a:r>
              <a:rPr lang="ja-JP" altLang="en-US" sz="900" dirty="0">
                <a:latin typeface="Meiryo UI" panose="020B0604030504040204" pitchFamily="50" charset="-128"/>
                <a:ea typeface="Meiryo UI" panose="020B0604030504040204" pitchFamily="50" charset="-128"/>
                <a:cs typeface="Meiryo UI" panose="020B0604030504040204" pitchFamily="50" charset="-128"/>
              </a:rPr>
              <a:t>第４－３</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本人確認 　（「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43906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 y="652299"/>
            <a:ext cx="65722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481" name="タイトル 1"/>
          <p:cNvSpPr>
            <a:spLocks noGrp="1"/>
          </p:cNvSpPr>
          <p:nvPr>
            <p:ph type="title"/>
          </p:nvPr>
        </p:nvSpPr>
        <p:spPr>
          <a:xfrm>
            <a:off x="677863" y="0"/>
            <a:ext cx="7949302" cy="657225"/>
          </a:xfrm>
        </p:spPr>
        <p:txBody>
          <a:bodyPr/>
          <a:lstStyle/>
          <a:p>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委託先の管理</a:t>
            </a:r>
            <a:endParaRPr sz="2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0025" y="1163259"/>
            <a:ext cx="9496425" cy="1215717"/>
          </a:xfrm>
          <a:prstGeom prst="rect">
            <a:avLst/>
          </a:prstGeom>
          <a:solidFill>
            <a:schemeClr val="accent5">
              <a:lumMod val="20000"/>
              <a:lumOff val="80000"/>
            </a:schemeClr>
          </a:solidFill>
          <a:ln>
            <a:solidFill>
              <a:schemeClr val="tx1"/>
            </a:solidFill>
          </a:ln>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をする</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者」（委託者）は、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安全</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管理措置が適切に講じられる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よう</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委託を受けた者</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委託先）に</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対する必要かつ適切な監督を行わなければならない</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u="sng" dirty="0">
                <a:latin typeface="Meiryo UI" panose="020B0604030504040204" pitchFamily="50" charset="-128"/>
                <a:ea typeface="Meiryo UI" panose="020B0604030504040204" pitchFamily="50" charset="-128"/>
                <a:cs typeface="Meiryo UI" panose="020B0604030504040204" pitchFamily="50" charset="-128"/>
              </a:rPr>
              <a:t> </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委託者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、委託先に</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おいて</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sz="1600"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委託者</a:t>
            </a:r>
            <a:r>
              <a:rPr lang="ja-JP" altLang="en-US" sz="16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自らが果たすべき安全管理措置と同等の措置が講じられるよう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必要かつ適切な監督を行わなければならない。 </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r"/>
            <a:endParaRPr lang="en-US" altLang="ja-JP" sz="9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00025" y="2652472"/>
            <a:ext cx="9496425" cy="1969770"/>
          </a:xfrm>
          <a:prstGeom prst="rect">
            <a:avLst/>
          </a:prstGeom>
          <a:solidFill>
            <a:schemeClr val="bg1"/>
          </a:solidFill>
          <a:ln w="38100">
            <a:solidFill>
              <a:schemeClr val="accent3">
                <a:lumMod val="50000"/>
                <a:lumOff val="50000"/>
              </a:schemeClr>
            </a:solidFill>
          </a:ln>
        </p:spPr>
        <p:txBody>
          <a:bodyPr wrap="square" rtlCol="0">
            <a:spAutoFit/>
          </a:bodyPr>
          <a:lstStyle/>
          <a:p>
            <a:pPr marL="85725" indent="-85725"/>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355600" indent="-355600"/>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特定</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個人</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情報を取り扱う業務を委託した場合であっても、当該</a:t>
            </a:r>
            <a:r>
              <a:rPr lang="ja-JP" altLang="en-US" sz="2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特定個人情報を管理する責任は残る</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こととなり、委託先を管理する必要があります。</a:t>
            </a:r>
            <a:endParaRPr lang="en-US" altLang="ja-JP" sz="24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適切</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な委託先管理を行わず、特定個人情報の漏えい等が発生した場合、</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番号法違反となる可能性</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があります。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委託先</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や再委託先</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から特定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個人情報が漏えい等した場合、</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最初の委託者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は、委託先に対する監督責任を問われる可能性があります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en-US" altLang="ja-JP" sz="16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委託先管理にあたっては、</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委託者が実施すべき安全管理措置と同様の措置となるよう監督</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を行う必要があります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3695699" y="2460568"/>
            <a:ext cx="2857499" cy="333375"/>
          </a:xfrm>
          <a:prstGeom prst="roundRect">
            <a:avLst/>
          </a:prstGeom>
          <a:solidFill>
            <a:schemeClr val="accent3">
              <a:lumMod val="50000"/>
              <a:lumOff val="50000"/>
            </a:schemeClr>
          </a:solidFill>
          <a:ln w="12700">
            <a:solidFill>
              <a:schemeClr val="accent3">
                <a:lumMod val="50000"/>
                <a:lumOff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解説</a:t>
            </a:r>
            <a:endParaRPr kumimoji="1" lang="ja-JP" altLang="en-US"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8" name="グループ化 17"/>
          <p:cNvGrpSpPr/>
          <p:nvPr/>
        </p:nvGrpSpPr>
        <p:grpSpPr>
          <a:xfrm>
            <a:off x="5879919" y="317452"/>
            <a:ext cx="2483000" cy="280212"/>
            <a:chOff x="5499648" y="4072741"/>
            <a:chExt cx="2483000" cy="280212"/>
          </a:xfrm>
        </p:grpSpPr>
        <p:sp>
          <p:nvSpPr>
            <p:cNvPr id="19" name="角丸四角形 18"/>
            <p:cNvSpPr/>
            <p:nvPr/>
          </p:nvSpPr>
          <p:spPr>
            <a:xfrm>
              <a:off x="5913926"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取得</a:t>
              </a:r>
            </a:p>
          </p:txBody>
        </p:sp>
        <p:sp>
          <p:nvSpPr>
            <p:cNvPr id="20" name="角丸四角形 19"/>
            <p:cNvSpPr/>
            <p:nvPr/>
          </p:nvSpPr>
          <p:spPr>
            <a:xfrm>
              <a:off x="6325885"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利用</a:t>
              </a:r>
            </a:p>
          </p:txBody>
        </p:sp>
        <p:sp>
          <p:nvSpPr>
            <p:cNvPr id="33" name="角丸四角形 32"/>
            <p:cNvSpPr/>
            <p:nvPr/>
          </p:nvSpPr>
          <p:spPr>
            <a:xfrm>
              <a:off x="6741018" y="4072741"/>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保管</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角丸四角形 33"/>
            <p:cNvSpPr/>
            <p:nvPr/>
          </p:nvSpPr>
          <p:spPr>
            <a:xfrm>
              <a:off x="7153770" y="4074577"/>
              <a:ext cx="413745" cy="125976"/>
            </a:xfrm>
            <a:prstGeom prst="roundRect">
              <a:avLst/>
            </a:prstGeom>
            <a:solidFill>
              <a:srgbClr val="FF6699"/>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提供</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角丸四角形 34"/>
            <p:cNvSpPr/>
            <p:nvPr/>
          </p:nvSpPr>
          <p:spPr>
            <a:xfrm>
              <a:off x="7568903" y="4074577"/>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廃棄</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角丸四角形 35"/>
            <p:cNvSpPr/>
            <p:nvPr/>
          </p:nvSpPr>
          <p:spPr>
            <a:xfrm>
              <a:off x="5499648" y="4226977"/>
              <a:ext cx="523327"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組織的</a:t>
              </a:r>
            </a:p>
          </p:txBody>
        </p:sp>
        <p:sp>
          <p:nvSpPr>
            <p:cNvPr id="37" name="角丸四角形 36"/>
            <p:cNvSpPr/>
            <p:nvPr/>
          </p:nvSpPr>
          <p:spPr>
            <a:xfrm>
              <a:off x="6022974" y="4226977"/>
              <a:ext cx="431799"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人的</a:t>
              </a:r>
            </a:p>
          </p:txBody>
        </p:sp>
        <p:sp>
          <p:nvSpPr>
            <p:cNvPr id="38" name="角丸四角形 37"/>
            <p:cNvSpPr/>
            <p:nvPr/>
          </p:nvSpPr>
          <p:spPr>
            <a:xfrm>
              <a:off x="6454774" y="4225141"/>
              <a:ext cx="512084"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物理的</a:t>
              </a:r>
            </a:p>
          </p:txBody>
        </p:sp>
        <p:sp>
          <p:nvSpPr>
            <p:cNvPr id="39" name="角丸四角形 38"/>
            <p:cNvSpPr/>
            <p:nvPr/>
          </p:nvSpPr>
          <p:spPr>
            <a:xfrm>
              <a:off x="6966858" y="4226977"/>
              <a:ext cx="51344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技術的</a:t>
              </a:r>
            </a:p>
          </p:txBody>
        </p:sp>
        <p:sp>
          <p:nvSpPr>
            <p:cNvPr id="40" name="角丸四角形 39"/>
            <p:cNvSpPr/>
            <p:nvPr/>
          </p:nvSpPr>
          <p:spPr>
            <a:xfrm>
              <a:off x="7480300" y="4226977"/>
              <a:ext cx="495222" cy="125976"/>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ｼｽﾃﾑ</a:t>
              </a:r>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角丸四角形 40"/>
            <p:cNvSpPr/>
            <p:nvPr/>
          </p:nvSpPr>
          <p:spPr>
            <a:xfrm>
              <a:off x="5499648" y="4074593"/>
              <a:ext cx="413745" cy="125976"/>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全般</a:t>
              </a:r>
              <a:endParaRPr kumimoji="1" lang="ja-JP" altLang="en-US"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 name="正方形/長方形 1"/>
          <p:cNvSpPr/>
          <p:nvPr/>
        </p:nvSpPr>
        <p:spPr>
          <a:xfrm>
            <a:off x="4027714" y="681337"/>
            <a:ext cx="5901341" cy="230832"/>
          </a:xfrm>
          <a:prstGeom prst="rect">
            <a:avLst/>
          </a:prstGeom>
        </p:spPr>
        <p:txBody>
          <a:bodyPr wrap="square">
            <a:spAutoFit/>
          </a:bodyPr>
          <a:lstStyle/>
          <a:p>
            <a:pPr algn="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第</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４－２</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－⑴</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1A</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委託先における安全管理措置 （「特定個人情報の適正な取扱いに関するガイドライン（事業者編）」</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4000410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プレゼンテーションテンプレート">
  <a:themeElements>
    <a:clrScheme name="NTTDATA2012">
      <a:dk1>
        <a:srgbClr val="000000"/>
      </a:dk1>
      <a:lt1>
        <a:srgbClr val="FFFFFF"/>
      </a:lt1>
      <a:dk2>
        <a:srgbClr val="333333"/>
      </a:dk2>
      <a:lt2>
        <a:srgbClr val="E1E7F3"/>
      </a:lt2>
      <a:accent1>
        <a:srgbClr val="C2CEE6"/>
      </a:accent1>
      <a:accent2>
        <a:srgbClr val="6785C1"/>
      </a:accent2>
      <a:accent3>
        <a:srgbClr val="0F1C50"/>
      </a:accent3>
      <a:accent4>
        <a:srgbClr val="0080B1"/>
      </a:accent4>
      <a:accent5>
        <a:srgbClr val="E6B600"/>
      </a:accent5>
      <a:accent6>
        <a:srgbClr val="BC4328"/>
      </a:accent6>
      <a:hlink>
        <a:srgbClr val="0000FF"/>
      </a:hlink>
      <a:folHlink>
        <a:srgbClr val="800080"/>
      </a:folHlink>
    </a:clrScheme>
    <a:fontScheme name="NTTDATA 日本語版（創英角）">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2"/>
          </a:solidFill>
        </a:ln>
        <a:effectLst/>
      </a:spPr>
      <a:bodyPr rtlCol="0" anchor="ctr"/>
      <a:lstStyle>
        <a:defPPr algn="ctr">
          <a:defRPr kumimoji="1"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7258</Words>
  <Application>Microsoft Office PowerPoint</Application>
  <PresentationFormat>A4 210 x 297 mm</PresentationFormat>
  <Paragraphs>1050</Paragraphs>
  <Slides>32</Slides>
  <Notes>23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0</vt:i4>
      </vt:variant>
      <vt:variant>
        <vt:lpstr>スライド タイトル</vt:lpstr>
      </vt:variant>
      <vt:variant>
        <vt:i4>32</vt:i4>
      </vt:variant>
    </vt:vector>
  </HeadingPairs>
  <TitlesOfParts>
    <vt:vector size="39" baseType="lpstr">
      <vt:lpstr>HGP創英角ｺﾞｼｯｸUB</vt:lpstr>
      <vt:lpstr>Meiryo UI</vt:lpstr>
      <vt:lpstr>ＭＳ Ｐゴシック</vt:lpstr>
      <vt:lpstr>Arial</vt:lpstr>
      <vt:lpstr>Calibri</vt:lpstr>
      <vt:lpstr>Wingdings</vt:lpstr>
      <vt:lpstr>プレゼンテーションテンプレート</vt:lpstr>
      <vt:lpstr>社会保障・税番号制度（マイナンバー制度に ついてのご説明資料</vt:lpstr>
      <vt:lpstr>目次</vt:lpstr>
      <vt:lpstr>本資料について</vt:lpstr>
      <vt:lpstr>番号法の主な規程</vt:lpstr>
      <vt:lpstr>個人番号の利用目的</vt:lpstr>
      <vt:lpstr>番号法の罰則規程</vt:lpstr>
      <vt:lpstr>利用目的の通知</vt:lpstr>
      <vt:lpstr>本人確認 </vt:lpstr>
      <vt:lpstr>委託先の管理</vt:lpstr>
      <vt:lpstr>委託先の適切な選定と監督</vt:lpstr>
      <vt:lpstr>再委託の要件</vt:lpstr>
      <vt:lpstr>第三者提供</vt:lpstr>
      <vt:lpstr>教育</vt:lpstr>
      <vt:lpstr>特定個人情報の取扱状況の管理</vt:lpstr>
      <vt:lpstr>取り扱う区域の管理 </vt:lpstr>
      <vt:lpstr>電子媒体等の盗難等の防止 </vt:lpstr>
      <vt:lpstr>電子媒体等の移送</vt:lpstr>
      <vt:lpstr>個人番号の廃棄・削除</vt:lpstr>
      <vt:lpstr>個人番号の削除、媒体等の廃棄 </vt:lpstr>
      <vt:lpstr>保存期限</vt:lpstr>
      <vt:lpstr>ログの収集</vt:lpstr>
      <vt:lpstr>ログの確認と廃棄</vt:lpstr>
      <vt:lpstr>マイナンバー漏えい時の対応</vt:lpstr>
      <vt:lpstr>外部への送信における情報漏えいの防止 </vt:lpstr>
      <vt:lpstr>不正アクセス等の防止 </vt:lpstr>
      <vt:lpstr>アクセス制御</vt:lpstr>
      <vt:lpstr>アクセス者の識別と認証</vt:lpstr>
      <vt:lpstr>システム管理の高権限ＩＤの管理</vt:lpstr>
      <vt:lpstr>開発と運用の独立性</vt:lpstr>
      <vt:lpstr>ソフトウェアの更新</vt:lpstr>
      <vt:lpstr>標的型メール攻撃とその対策</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2015-09-28T02:05:21Z</dcterms:created>
  <dcterms:modified xsi:type="dcterms:W3CDTF">2016-09-23T02:28:59Z</dcterms:modified>
</cp:coreProperties>
</file>